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omments/comment2.xml" ContentType="application/vnd.openxmlformats-officedocument.presentationml.comment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5"/>
  </p:notesMasterIdLst>
  <p:handoutMasterIdLst>
    <p:handoutMasterId r:id="rId106"/>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515" r:id="rId30"/>
    <p:sldId id="509" r:id="rId31"/>
    <p:sldId id="508" r:id="rId32"/>
    <p:sldId id="410" r:id="rId33"/>
    <p:sldId id="518" r:id="rId34"/>
    <p:sldId id="520" r:id="rId35"/>
    <p:sldId id="521" r:id="rId36"/>
    <p:sldId id="522" r:id="rId37"/>
    <p:sldId id="516" r:id="rId38"/>
    <p:sldId id="517" r:id="rId39"/>
    <p:sldId id="510" r:id="rId40"/>
    <p:sldId id="511" r:id="rId41"/>
    <p:sldId id="512" r:id="rId42"/>
    <p:sldId id="513" r:id="rId43"/>
    <p:sldId id="514" r:id="rId44"/>
    <p:sldId id="474" r:id="rId45"/>
    <p:sldId id="423" r:id="rId46"/>
    <p:sldId id="426" r:id="rId47"/>
    <p:sldId id="425" r:id="rId48"/>
    <p:sldId id="432" r:id="rId49"/>
    <p:sldId id="437" r:id="rId50"/>
    <p:sldId id="433" r:id="rId51"/>
    <p:sldId id="434" r:id="rId52"/>
    <p:sldId id="435" r:id="rId53"/>
    <p:sldId id="436" r:id="rId54"/>
    <p:sldId id="429" r:id="rId55"/>
    <p:sldId id="440" r:id="rId56"/>
    <p:sldId id="441" r:id="rId57"/>
    <p:sldId id="444" r:id="rId58"/>
    <p:sldId id="430" r:id="rId59"/>
    <p:sldId id="463" r:id="rId60"/>
    <p:sldId id="416" r:id="rId61"/>
    <p:sldId id="469" r:id="rId62"/>
    <p:sldId id="480" r:id="rId63"/>
    <p:sldId id="475" r:id="rId64"/>
    <p:sldId id="453" r:id="rId65"/>
    <p:sldId id="455" r:id="rId66"/>
    <p:sldId id="456" r:id="rId67"/>
    <p:sldId id="478" r:id="rId68"/>
    <p:sldId id="479" r:id="rId69"/>
    <p:sldId id="460" r:id="rId70"/>
    <p:sldId id="462" r:id="rId71"/>
    <p:sldId id="461" r:id="rId72"/>
    <p:sldId id="481" r:id="rId73"/>
    <p:sldId id="483" r:id="rId74"/>
    <p:sldId id="482" r:id="rId75"/>
    <p:sldId id="484" r:id="rId76"/>
    <p:sldId id="485" r:id="rId77"/>
    <p:sldId id="486" r:id="rId78"/>
    <p:sldId id="487" r:id="rId79"/>
    <p:sldId id="488" r:id="rId80"/>
    <p:sldId id="489" r:id="rId81"/>
    <p:sldId id="490" r:id="rId82"/>
    <p:sldId id="491" r:id="rId83"/>
    <p:sldId id="492" r:id="rId84"/>
    <p:sldId id="493" r:id="rId85"/>
    <p:sldId id="494" r:id="rId86"/>
    <p:sldId id="499" r:id="rId87"/>
    <p:sldId id="500" r:id="rId88"/>
    <p:sldId id="498" r:id="rId89"/>
    <p:sldId id="495" r:id="rId90"/>
    <p:sldId id="496" r:id="rId91"/>
    <p:sldId id="497" r:id="rId92"/>
    <p:sldId id="501" r:id="rId93"/>
    <p:sldId id="503" r:id="rId94"/>
    <p:sldId id="507" r:id="rId95"/>
    <p:sldId id="504" r:id="rId96"/>
    <p:sldId id="505" r:id="rId97"/>
    <p:sldId id="476" r:id="rId98"/>
    <p:sldId id="401" r:id="rId99"/>
    <p:sldId id="477" r:id="rId100"/>
    <p:sldId id="365" r:id="rId101"/>
    <p:sldId id="427" r:id="rId102"/>
    <p:sldId id="389" r:id="rId103"/>
    <p:sldId id="324" r:id="rId104"/>
  </p:sldIdLst>
  <p:sldSz cx="12192000" cy="6858000"/>
  <p:notesSz cx="6858000" cy="9144000"/>
  <p:custDataLst>
    <p:tags r:id="rId10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7"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82522" autoAdjust="0"/>
  </p:normalViewPr>
  <p:slideViewPr>
    <p:cSldViewPr snapToGrid="0">
      <p:cViewPr>
        <p:scale>
          <a:sx n="75" d="100"/>
          <a:sy n="75" d="100"/>
        </p:scale>
        <p:origin x="739" y="43"/>
      </p:cViewPr>
      <p:guideLst>
        <p:guide orient="horz" pos="2546"/>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ags" Target="tags/tag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30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2025/2/14</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jpg>
</file>

<file path=ppt/media/image101.jpeg>
</file>

<file path=ppt/media/image102.png>
</file>

<file path=ppt/media/image103.jpg>
</file>

<file path=ppt/media/image104.jpeg>
</file>

<file path=ppt/media/image105.png>
</file>

<file path=ppt/media/image106.jpg>
</file>

<file path=ppt/media/image107.jpeg>
</file>

<file path=ppt/media/image108.png>
</file>

<file path=ppt/media/image109.jpg>
</file>

<file path=ppt/media/image11.png>
</file>

<file path=ppt/media/image11.svg>
</file>

<file path=ppt/media/image110.png>
</file>

<file path=ppt/media/image111.png>
</file>

<file path=ppt/media/image112.png>
</file>

<file path=ppt/media/image113.png>
</file>

<file path=ppt/media/image114.jpeg>
</file>

<file path=ppt/media/image115.jp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jpeg>
</file>

<file path=ppt/media/image46.png>
</file>

<file path=ppt/media/image47.png>
</file>

<file path=ppt/media/image48.png>
</file>

<file path=ppt/media/image49.png>
</file>

<file path=ppt/media/image5.png>
</file>

<file path=ppt/media/image50.jpg>
</file>

<file path=ppt/media/image51.jp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jpeg>
</file>

<file path=ppt/media/image68.png>
</file>

<file path=ppt/media/image69.pn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jpg>
</file>

<file path=ppt/media/image78.jpg>
</file>

<file path=ppt/media/image79.jpg>
</file>

<file path=ppt/media/image8.png>
</file>

<file path=ppt/media/image80.jp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2025/2/14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100</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101</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102</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103</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用上頁提到的使用利用關係式</a:t>
            </a:r>
            <a:r>
              <a:rPr lang="en-US" altLang="zh-TW" dirty="0"/>
              <a:t>2^23 ≡2^13 −1 mod q</a:t>
            </a:r>
            <a:r>
              <a:rPr lang="zh-TW" altLang="en-US" dirty="0"/>
              <a:t>遞迴拆解來進行</a:t>
            </a:r>
            <a:r>
              <a:rPr lang="en-US" altLang="zh-TW" dirty="0"/>
              <a:t>Modular Reduction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36755458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15510597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Choice>
        <mc:Fallback>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28276545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為了將每個</a:t>
            </a:r>
            <a:r>
              <a:rPr lang="en-US" altLang="zh-TW" dirty="0"/>
              <a:t>stage BU</a:t>
            </a:r>
            <a:r>
              <a:rPr lang="zh-TW" altLang="en-US" dirty="0"/>
              <a:t>的輸出進行</a:t>
            </a:r>
            <a:r>
              <a:rPr lang="en-US" altLang="zh-TW" dirty="0" err="1"/>
              <a:t>reodering</a:t>
            </a:r>
            <a:r>
              <a:rPr lang="zh-TW" altLang="en-US" dirty="0"/>
              <a:t>對應蝶型架構</a:t>
            </a: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dirty="0"/>
          </a:p>
          <a:p>
            <a:r>
              <a:rPr lang="zh-TW" altLang="en-US" dirty="0"/>
              <a:t>在</a:t>
            </a:r>
            <a:r>
              <a:rPr lang="en-US" altLang="zh-TW" dirty="0"/>
              <a:t>NTT_INTT</a:t>
            </a:r>
            <a:r>
              <a:rPr lang="zh-TW" altLang="en-US" dirty="0"/>
              <a:t>當中共有</a:t>
            </a:r>
            <a:r>
              <a:rPr lang="en-US" altLang="zh-TW" dirty="0"/>
              <a:t>7</a:t>
            </a:r>
            <a:r>
              <a:rPr lang="zh-TW" altLang="en-US" dirty="0"/>
              <a:t>個</a:t>
            </a:r>
            <a:r>
              <a:rPr lang="en-US" altLang="zh-TW" dirty="0"/>
              <a:t>RU</a:t>
            </a:r>
            <a:br>
              <a:rPr lang="en-US" altLang="zh-TW" dirty="0"/>
            </a:br>
            <a:br>
              <a:rPr lang="en-US" altLang="zh-TW" dirty="0"/>
            </a:br>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 </a:t>
            </a:r>
            <a:br>
              <a:rPr lang="en-US" altLang="zh-TW" dirty="0"/>
            </a:br>
            <a:r>
              <a:rPr lang="zh-TW" altLang="en-US" dirty="0"/>
              <a:t>在</a:t>
            </a:r>
            <a:r>
              <a:rPr lang="en-US" altLang="zh-TW" dirty="0"/>
              <a:t>INTT</a:t>
            </a:r>
            <a:r>
              <a:rPr lang="zh-TW" altLang="en-US" dirty="0"/>
              <a:t>當中公式為 </a:t>
            </a:r>
            <a:r>
              <a:rPr lang="en-US" altLang="zh-TW" dirty="0"/>
              <a:t>stage depth = 2*(stage num – 1)</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zh-TW" altLang="en-US" dirty="0"/>
              <a:t>在</a:t>
            </a:r>
            <a:r>
              <a:rPr lang="en-US" altLang="zh-TW" dirty="0"/>
              <a:t>INTT</a:t>
            </a:r>
            <a:r>
              <a:rPr lang="zh-TW" altLang="en-US" dirty="0"/>
              <a:t>當中公式為 </a:t>
            </a:r>
            <a:r>
              <a:rPr lang="en-US" altLang="zh-TW" dirty="0"/>
              <a:t>stage depth = 2*(stage num – 1)</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14529598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11005841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602376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CN" dirty="0"/>
              <a:t>NTT_INTT testbench</a:t>
            </a:r>
            <a:r>
              <a:rPr lang="zh-TW" altLang="en-US" dirty="0"/>
              <a:t>使用指南</a:t>
            </a:r>
            <a:r>
              <a:rPr lang="en-US" altLang="zh-TW" dirty="0"/>
              <a:t>:</a:t>
            </a:r>
            <a:br>
              <a:rPr lang="en-US" altLang="zh-TW" dirty="0"/>
            </a:br>
            <a:br>
              <a:rPr lang="en-US" altLang="zh-TW" dirty="0"/>
            </a:br>
            <a:r>
              <a:rPr lang="zh-TW" altLang="en-US" dirty="0"/>
              <a:t>調整</a:t>
            </a:r>
            <a:r>
              <a:rPr lang="en-US" altLang="zh-TW" dirty="0"/>
              <a:t>mode </a:t>
            </a:r>
            <a:r>
              <a:rPr lang="en-US" altLang="zh-TW" dirty="0">
                <a:sym typeface="Wingdings" panose="05000000000000000000" pitchFamily="2" charset="2"/>
              </a:rPr>
              <a:t> 0 : NTT mode / 1 : INTT mode</a:t>
            </a:r>
          </a:p>
          <a:p>
            <a:endParaRPr lang="en-US" altLang="zh-CN" dirty="0">
              <a:sym typeface="Wingdings" panose="05000000000000000000" pitchFamily="2" charset="2"/>
            </a:endParaRPr>
          </a:p>
          <a:p>
            <a:r>
              <a:rPr lang="zh-TW" altLang="en-US" dirty="0"/>
              <a:t>調整讀取測試資料 </a:t>
            </a:r>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NTT : s1_0 / INTT : s1_Hat_0</a:t>
            </a:r>
          </a:p>
          <a:p>
            <a:endParaRPr lang="en-US" altLang="zh-TW" dirty="0">
              <a:sym typeface="Wingdings" panose="05000000000000000000" pitchFamily="2" charset="2"/>
            </a:endParaRPr>
          </a:p>
          <a:p>
            <a:r>
              <a:rPr lang="zh-TW" altLang="en-US" dirty="0">
                <a:sym typeface="Wingdings" panose="05000000000000000000" pitchFamily="2" charset="2"/>
              </a:rPr>
              <a:t>調整測試資料輸入模式 </a:t>
            </a:r>
            <a:r>
              <a:rPr lang="en-US" altLang="zh-TW" dirty="0">
                <a:sym typeface="Wingdings" panose="05000000000000000000" pitchFamily="2" charset="2"/>
              </a:rPr>
              <a:t> 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+ 128 / I</a:t>
            </a:r>
            <a:r>
              <a:rPr lang="en-US" altLang="zh-TW" dirty="0">
                <a:sym typeface="Wingdings" panose="05000000000000000000" pitchFamily="2" charset="2"/>
              </a:rPr>
              <a:t>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2+ 1</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23019560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6</a:t>
            </a:r>
            <a:r>
              <a:rPr lang="zh-TW" altLang="en-US" dirty="0"/>
              <a:t>級最後的上下兩個輸出與</a:t>
            </a:r>
            <a:r>
              <a:rPr lang="en-US" altLang="zh-TW" dirty="0"/>
              <a:t>golden data</a:t>
            </a:r>
            <a:r>
              <a:rPr lang="zh-TW" altLang="en-US" dirty="0"/>
              <a:t>相同</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3075813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25128763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5</a:t>
            </a:r>
            <a:r>
              <a:rPr lang="zh-TW" altLang="en-US" dirty="0"/>
              <a:t>級中間的上下兩個輸出與</a:t>
            </a:r>
            <a:r>
              <a:rPr lang="en-US" altLang="zh-TW" dirty="0"/>
              <a:t>golden data</a:t>
            </a:r>
            <a:r>
              <a:rPr lang="zh-TW" altLang="en-US" dirty="0"/>
              <a:t>相同</a:t>
            </a:r>
            <a:br>
              <a:rPr lang="en-US" altLang="zh-TW" dirty="0"/>
            </a:b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28420019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63</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79921030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161357879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16038709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8579570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5299525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125591740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329360981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3010163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107492504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152288748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演算法中使用了</a:t>
            </a:r>
            <a:r>
              <a:rPr lang="en-US" altLang="zh-TW" b="0" i="0" dirty="0" err="1">
                <a:solidFill>
                  <a:srgbClr val="262626"/>
                </a:solidFill>
                <a:effectLst/>
                <a:latin typeface="-apple-system"/>
              </a:rPr>
              <a:t>bitunpack</a:t>
            </a:r>
            <a:r>
              <a:rPr lang="zh-TW" altLang="en-US" b="0" i="0" dirty="0">
                <a:solidFill>
                  <a:srgbClr val="262626"/>
                </a:solidFill>
                <a:effectLst/>
                <a:latin typeface="-apple-system"/>
              </a:rPr>
              <a:t>，當中的</a:t>
            </a:r>
            <a:r>
              <a:rPr lang="en-US" altLang="zh-TW" b="0" i="0" dirty="0">
                <a:solidFill>
                  <a:srgbClr val="262626"/>
                </a:solidFill>
                <a:effectLst/>
                <a:latin typeface="-apple-system"/>
              </a:rPr>
              <a:t>b</a:t>
            </a:r>
            <a:r>
              <a:rPr lang="zh-TW" altLang="en-US" b="0" i="0" dirty="0">
                <a:solidFill>
                  <a:srgbClr val="262626"/>
                </a:solidFill>
                <a:effectLst/>
                <a:latin typeface="-apple-system"/>
              </a:rPr>
              <a:t>為</a:t>
            </a:r>
            <a:r>
              <a:rPr lang="en-US" altLang="zh-TW" b="0" i="0" dirty="0">
                <a:solidFill>
                  <a:srgbClr val="262626"/>
                </a:solidFill>
                <a:effectLst/>
                <a:latin typeface="-apple-system"/>
              </a:rPr>
              <a:t>131072 (</a:t>
            </a:r>
            <a:r>
              <a:rPr lang="zh-TW" altLang="en-US" b="0" i="0" dirty="0">
                <a:solidFill>
                  <a:srgbClr val="262626"/>
                </a:solidFill>
                <a:effectLst/>
                <a:latin typeface="-apple-system"/>
              </a:rPr>
              <a:t>第</a:t>
            </a:r>
            <a:r>
              <a:rPr lang="en-US" altLang="zh-TW" b="0" i="0" dirty="0">
                <a:solidFill>
                  <a:srgbClr val="262626"/>
                </a:solidFill>
                <a:effectLst/>
                <a:latin typeface="-apple-system"/>
              </a:rPr>
              <a:t>18bit</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，其餘為</a:t>
            </a:r>
            <a:r>
              <a:rPr lang="en-US" altLang="zh-TW" b="0" i="0" dirty="0">
                <a:solidFill>
                  <a:srgbClr val="262626"/>
                </a:solidFill>
                <a:effectLst/>
                <a:latin typeface="-apple-system"/>
              </a:rPr>
              <a:t>0)</a:t>
            </a:r>
            <a:r>
              <a:rPr lang="zh-TW" altLang="en-US" b="0" i="0" dirty="0">
                <a:solidFill>
                  <a:srgbClr val="262626"/>
                </a:solidFill>
                <a:effectLst/>
                <a:latin typeface="-apple-system"/>
              </a:rPr>
              <a:t>，並且採樣後的</a:t>
            </a:r>
            <a:r>
              <a:rPr lang="en-US" altLang="zh-TW" b="0" i="0" dirty="0">
                <a:solidFill>
                  <a:srgbClr val="262626"/>
                </a:solidFill>
                <a:effectLst/>
                <a:latin typeface="-apple-system"/>
              </a:rPr>
              <a:t>y</a:t>
            </a:r>
            <a:r>
              <a:rPr lang="zh-TW" altLang="en-US" b="0" i="0" dirty="0">
                <a:solidFill>
                  <a:srgbClr val="262626"/>
                </a:solidFill>
                <a:effectLst/>
                <a:latin typeface="-apple-system"/>
              </a:rPr>
              <a:t>之後要去做</a:t>
            </a:r>
            <a:r>
              <a:rPr lang="en-US" altLang="zh-TW" b="0" i="0" dirty="0">
                <a:solidFill>
                  <a:srgbClr val="262626"/>
                </a:solidFill>
                <a:effectLst/>
                <a:latin typeface="-apple-system"/>
              </a:rPr>
              <a:t>NTT</a:t>
            </a:r>
            <a:r>
              <a:rPr lang="zh-TW" altLang="en-US" b="0" i="0" dirty="0">
                <a:solidFill>
                  <a:srgbClr val="262626"/>
                </a:solidFill>
                <a:effectLst/>
                <a:latin typeface="-apple-system"/>
              </a:rPr>
              <a:t>需要擴充到</a:t>
            </a:r>
            <a:r>
              <a:rPr lang="en-US" altLang="zh-TW" b="0" i="0" dirty="0">
                <a:solidFill>
                  <a:srgbClr val="262626"/>
                </a:solidFill>
                <a:effectLst/>
                <a:latin typeface="-apple-system"/>
              </a:rPr>
              <a:t>8380417</a:t>
            </a:r>
            <a:r>
              <a:rPr lang="zh-TW" altLang="en-US" b="0" i="0" dirty="0">
                <a:solidFill>
                  <a:srgbClr val="262626"/>
                </a:solidFill>
                <a:effectLst/>
                <a:latin typeface="-apple-system"/>
              </a:rPr>
              <a:t>的域之下</a:t>
            </a:r>
            <a:r>
              <a:rPr lang="en-US" altLang="zh-TW" b="0" i="0" dirty="0">
                <a:solidFill>
                  <a:srgbClr val="262626"/>
                </a:solidFill>
                <a:effectLst/>
                <a:latin typeface="-apple-system"/>
              </a:rPr>
              <a:t>(23</a:t>
            </a:r>
            <a:r>
              <a:rPr lang="zh-TW" altLang="en-US" b="0" i="0" dirty="0">
                <a:solidFill>
                  <a:srgbClr val="262626"/>
                </a:solidFill>
                <a:effectLst/>
                <a:latin typeface="-apple-system"/>
              </a:rPr>
              <a:t> </a:t>
            </a:r>
            <a:r>
              <a:rPr lang="en-US" altLang="zh-TW" b="0" i="0" dirty="0">
                <a:solidFill>
                  <a:srgbClr val="262626"/>
                </a:solidFill>
                <a:effectLst/>
                <a:latin typeface="-apple-system"/>
              </a:rPr>
              <a:t>bit)</a:t>
            </a:r>
            <a:r>
              <a:rPr lang="zh-TW" altLang="en-US" b="0" i="0" dirty="0">
                <a:solidFill>
                  <a:srgbClr val="262626"/>
                </a:solidFill>
                <a:effectLst/>
                <a:latin typeface="-apple-system"/>
              </a:rPr>
              <a:t>，因此我改成了以下設計，將</a:t>
            </a:r>
            <a:r>
              <a:rPr lang="en-US" altLang="zh-TW" b="0" i="0" dirty="0">
                <a:solidFill>
                  <a:srgbClr val="262626"/>
                </a:solidFill>
                <a:effectLst/>
                <a:latin typeface="-apple-system"/>
              </a:rPr>
              <a:t>18 bit</a:t>
            </a:r>
            <a:r>
              <a:rPr lang="zh-TW" altLang="en-US" b="0" i="0" dirty="0">
                <a:solidFill>
                  <a:srgbClr val="262626"/>
                </a:solidFill>
                <a:effectLst/>
                <a:latin typeface="-apple-system"/>
              </a:rPr>
              <a:t>的資料分為兩類</a:t>
            </a:r>
            <a:r>
              <a:rPr lang="en-US" altLang="zh-TW" b="0" i="0" dirty="0">
                <a:solidFill>
                  <a:srgbClr val="262626"/>
                </a:solidFill>
                <a:effectLst/>
                <a:latin typeface="-apple-system"/>
              </a:rPr>
              <a:t>:</a:t>
            </a: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大於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rPr>
              <a:t>b</a:t>
            </a:r>
            <a:r>
              <a:rPr lang="zh-TW" altLang="en-US" b="0" i="0" dirty="0">
                <a:solidFill>
                  <a:srgbClr val="262626"/>
                </a:solidFill>
                <a:effectLst/>
                <a:latin typeface="-apple-system"/>
              </a:rPr>
              <a:t>相減會得到負數，因此直接取他的</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17bit</a:t>
            </a:r>
            <a:r>
              <a:rPr lang="zh-TW" altLang="en-US" b="0" i="0" dirty="0">
                <a:solidFill>
                  <a:srgbClr val="262626"/>
                </a:solidFill>
                <a:effectLst/>
                <a:latin typeface="-apple-system"/>
              </a:rPr>
              <a:t>和</a:t>
            </a:r>
            <a:r>
              <a:rPr lang="en-US" altLang="zh-TW" b="0" i="0" dirty="0">
                <a:solidFill>
                  <a:srgbClr val="262626"/>
                </a:solidFill>
                <a:effectLst/>
                <a:latin typeface="-apple-system"/>
              </a:rPr>
              <a:t>8380417</a:t>
            </a:r>
            <a:r>
              <a:rPr lang="zh-TW" altLang="en-US" b="0" i="0" dirty="0">
                <a:solidFill>
                  <a:srgbClr val="262626"/>
                </a:solidFill>
                <a:effectLst/>
                <a:latin typeface="-apple-system"/>
              </a:rPr>
              <a:t>做相減，直接轉到</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域下的負數</a:t>
            </a:r>
            <a:endParaRPr lang="en-US" altLang="zh-TW" b="0" i="0" dirty="0">
              <a:solidFill>
                <a:srgbClr val="262626"/>
              </a:solidFill>
              <a:effectLst/>
              <a:latin typeface="-apple-system"/>
            </a:endParaRP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小於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相減會得到正數，因此直接和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做相減即可，同樣也會在</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333004544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88701911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84</a:t>
            </a:fld>
            <a:endParaRPr lang="zh-CN" altLang="en-US"/>
          </a:p>
        </p:txBody>
      </p:sp>
    </p:spTree>
    <p:extLst>
      <p:ext uri="{BB962C8B-B14F-4D97-AF65-F5344CB8AC3E}">
        <p14:creationId xmlns:p14="http://schemas.microsoft.com/office/powerpoint/2010/main" val="231662204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118326339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在</a:t>
            </a:r>
            <a:r>
              <a:rPr lang="en-US" altLang="zh-TW" sz="1000" b="0" i="0" dirty="0">
                <a:solidFill>
                  <a:srgbClr val="262626"/>
                </a:solidFill>
                <a:effectLst/>
                <a:latin typeface="-apple-system"/>
              </a:rPr>
              <a:t>Verilog</a:t>
            </a:r>
            <a:r>
              <a:rPr lang="zh-TW" altLang="en-US" sz="1000" b="0" i="0" dirty="0">
                <a:solidFill>
                  <a:srgbClr val="262626"/>
                </a:solidFill>
                <a:effectLst/>
                <a:latin typeface="-apple-system"/>
              </a:rPr>
              <a:t>中我將演算法中的</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換成了</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換成了</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，主要是為了對應其他</a:t>
            </a:r>
            <a:r>
              <a:rPr lang="en-US" altLang="zh-TW" sz="1000" b="0" i="0" dirty="0">
                <a:solidFill>
                  <a:srgbClr val="262626"/>
                </a:solidFill>
                <a:effectLst/>
                <a:latin typeface="-apple-system"/>
              </a:rPr>
              <a:t>Sampler</a:t>
            </a:r>
            <a:r>
              <a:rPr lang="zh-TW" altLang="en-US" sz="1000" b="0" i="0" dirty="0">
                <a:solidFill>
                  <a:srgbClr val="262626"/>
                </a:solidFill>
                <a:effectLst/>
                <a:latin typeface="-apple-system"/>
              </a:rPr>
              <a:t>中</a:t>
            </a:r>
            <a:r>
              <a:rPr lang="en-US" altLang="zh-TW" sz="1000" b="0" i="0" dirty="0">
                <a:solidFill>
                  <a:srgbClr val="262626"/>
                </a:solidFill>
                <a:effectLst/>
                <a:latin typeface="-apple-system"/>
              </a:rPr>
              <a:t>module</a:t>
            </a:r>
            <a:br>
              <a:rPr lang="en-US" altLang="zh-TW" sz="1000" b="0" i="0" dirty="0">
                <a:solidFill>
                  <a:srgbClr val="262626"/>
                </a:solidFill>
                <a:effectLst/>
                <a:latin typeface="-apple-system"/>
              </a:rPr>
            </a:br>
            <a:br>
              <a:rPr lang="en-US" altLang="zh-TW" sz="1000" b="0" i="0" dirty="0">
                <a:solidFill>
                  <a:srgbClr val="262626"/>
                </a:solidFill>
                <a:effectLst/>
                <a:latin typeface="-apple-system"/>
              </a:rPr>
            </a:br>
            <a:r>
              <a:rPr lang="zh-TW" altLang="en-US" sz="1000" b="0" i="0" dirty="0">
                <a:solidFill>
                  <a:srgbClr val="262626"/>
                </a:solidFill>
                <a:effectLst/>
                <a:latin typeface="-apple-system"/>
              </a:rPr>
              <a:t>硬體實現上我是先在第</a:t>
            </a:r>
            <a:r>
              <a:rPr lang="en-US" altLang="zh-TW" sz="1000" b="0" i="0" dirty="0" err="1">
                <a:solidFill>
                  <a:srgbClr val="262626"/>
                </a:solidFill>
                <a:effectLst/>
                <a:latin typeface="-apple-system"/>
              </a:rPr>
              <a:t>i</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執行了演算法第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行，接著在第</a:t>
            </a:r>
            <a:r>
              <a:rPr lang="en-US" altLang="zh-TW" sz="1000" b="0" i="0" dirty="0">
                <a:solidFill>
                  <a:srgbClr val="262626"/>
                </a:solidFill>
                <a:effectLst/>
                <a:latin typeface="-apple-system"/>
              </a:rPr>
              <a:t>i+1</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執行演算法第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行，這樣實現的原因是我寫入第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位址時，同時會將該位址原本的資料輸出出來，所以再藉由下一個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去將資料寫入另一個</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142641987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左圖可知，使用了暫存器去儲存上一個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的致能訊號，以處理演算法中的第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右圖中的橘框可發現</a:t>
            </a:r>
            <a:r>
              <a:rPr lang="en-US" altLang="zh-TW" sz="1000" b="0" i="0" dirty="0" err="1">
                <a:solidFill>
                  <a:srgbClr val="262626"/>
                </a:solidFill>
                <a:effectLst/>
                <a:latin typeface="-apple-system"/>
              </a:rPr>
              <a:t>en_b</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we_b</a:t>
            </a:r>
            <a:r>
              <a:rPr lang="zh-TW" altLang="en-US" sz="1000" b="0" i="0" dirty="0">
                <a:solidFill>
                  <a:srgbClr val="262626"/>
                </a:solidFill>
                <a:effectLst/>
                <a:latin typeface="-apple-system"/>
              </a:rPr>
              <a:t>的致能慢</a:t>
            </a:r>
            <a:r>
              <a:rPr lang="en-US" altLang="zh-TW" sz="1000" b="0" i="0" dirty="0" err="1">
                <a:solidFill>
                  <a:srgbClr val="262626"/>
                </a:solidFill>
                <a:effectLst/>
                <a:latin typeface="-apple-system"/>
              </a:rPr>
              <a:t>en_a</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we_a</a:t>
            </a:r>
            <a:r>
              <a:rPr lang="zh-TW" altLang="en-US" sz="1000" b="0" i="0" dirty="0">
                <a:solidFill>
                  <a:srgbClr val="262626"/>
                </a:solidFill>
                <a:effectLst/>
                <a:latin typeface="-apple-system"/>
              </a:rPr>
              <a:t>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，並且紅框中</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的寫入位址也慢了一個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，目的是為了將白框中前一個</a:t>
            </a:r>
            <a:r>
              <a:rPr lang="en-US" altLang="zh-TW" sz="1000" b="0" i="0" dirty="0">
                <a:solidFill>
                  <a:srgbClr val="262626"/>
                </a:solidFill>
                <a:effectLst/>
                <a:latin typeface="-apple-system"/>
              </a:rPr>
              <a:t>cycle </a:t>
            </a:r>
            <a:r>
              <a:rPr lang="zh-TW" altLang="en-US" sz="1000" b="0" i="0" dirty="0">
                <a:solidFill>
                  <a:srgbClr val="262626"/>
                </a:solidFill>
                <a:effectLst/>
                <a:latin typeface="-apple-system"/>
              </a:rPr>
              <a:t>由</a:t>
            </a:r>
            <a:r>
              <a:rPr lang="en-US" altLang="zh-TW" sz="1000" b="0" i="0" dirty="0">
                <a:solidFill>
                  <a:srgbClr val="262626"/>
                </a:solidFill>
                <a:effectLst/>
                <a:latin typeface="-apple-system"/>
              </a:rPr>
              <a:t>memory</a:t>
            </a:r>
            <a:r>
              <a:rPr lang="zh-TW" altLang="en-US" sz="1000" b="0" i="0" dirty="0">
                <a:solidFill>
                  <a:srgbClr val="262626"/>
                </a:solidFill>
                <a:effectLst/>
                <a:latin typeface="-apple-system"/>
              </a:rPr>
              <a:t>的</a:t>
            </a:r>
            <a:r>
              <a:rPr lang="en-US" altLang="zh-TW" sz="1000" b="0" i="0" dirty="0" err="1">
                <a:solidFill>
                  <a:srgbClr val="262626"/>
                </a:solidFill>
                <a:effectLst/>
                <a:latin typeface="-apple-system"/>
              </a:rPr>
              <a:t>addr_a</a:t>
            </a:r>
            <a:r>
              <a:rPr lang="zh-TW" altLang="en-US" sz="1000" b="0" i="0" dirty="0">
                <a:solidFill>
                  <a:srgbClr val="262626"/>
                </a:solidFill>
                <a:effectLst/>
                <a:latin typeface="-apple-system"/>
              </a:rPr>
              <a:t>讀出</a:t>
            </a:r>
            <a:r>
              <a:rPr lang="en-US" altLang="zh-TW" sz="1000" b="0" i="0" dirty="0" err="1">
                <a:solidFill>
                  <a:srgbClr val="262626"/>
                </a:solidFill>
                <a:effectLst/>
                <a:latin typeface="-apple-system"/>
              </a:rPr>
              <a:t>q_a</a:t>
            </a:r>
            <a:r>
              <a:rPr lang="zh-TW" altLang="en-US" sz="1000" b="0" i="0" dirty="0">
                <a:solidFill>
                  <a:srgbClr val="262626"/>
                </a:solidFill>
                <a:effectLst/>
                <a:latin typeface="-apple-system"/>
              </a:rPr>
              <a:t>資料後作為</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的寫入資料。</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87</a:t>
            </a:fld>
            <a:endParaRPr lang="zh-CN" altLang="en-US"/>
          </a:p>
        </p:txBody>
      </p:sp>
    </p:spTree>
    <p:extLst>
      <p:ext uri="{BB962C8B-B14F-4D97-AF65-F5344CB8AC3E}">
        <p14:creationId xmlns:p14="http://schemas.microsoft.com/office/powerpoint/2010/main" val="251816006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sz="900" b="0" kern="1200" dirty="0">
                <a:solidFill>
                  <a:schemeClr val="tx1"/>
                </a:solidFill>
                <a:effectLst/>
                <a:latin typeface="+mn-ea"/>
                <a:ea typeface="+mn-ea"/>
                <a:cs typeface="+mn-cs"/>
              </a:rPr>
              <a:t>Dual-port</a:t>
            </a:r>
            <a:r>
              <a:rPr lang="zh-TW" altLang="en-US" sz="900" b="0" kern="1200" dirty="0">
                <a:solidFill>
                  <a:schemeClr val="tx1"/>
                </a:solidFill>
                <a:effectLst/>
                <a:latin typeface="+mn-ea"/>
                <a:ea typeface="+mn-ea"/>
                <a:cs typeface="+mn-cs"/>
              </a:rPr>
              <a:t> </a:t>
            </a:r>
            <a:r>
              <a:rPr lang="en-US" altLang="zh-TW" sz="900" b="0" kern="1200" dirty="0">
                <a:solidFill>
                  <a:schemeClr val="tx1"/>
                </a:solidFill>
                <a:effectLst/>
                <a:latin typeface="+mn-ea"/>
                <a:ea typeface="+mn-ea"/>
                <a:cs typeface="+mn-cs"/>
              </a:rPr>
              <a:t>mem</a:t>
            </a:r>
            <a:r>
              <a:rPr lang="zh-TW" altLang="en-US" sz="900" b="0" kern="1200" dirty="0">
                <a:solidFill>
                  <a:schemeClr val="tx1"/>
                </a:solidFill>
                <a:effectLst/>
                <a:latin typeface="+mn-ea"/>
                <a:ea typeface="+mn-ea"/>
                <a:cs typeface="+mn-cs"/>
              </a:rPr>
              <a:t>當中的</a:t>
            </a:r>
            <a:r>
              <a:rPr lang="en-US" altLang="zh-TW" sz="900" b="0" kern="1200" dirty="0" err="1">
                <a:solidFill>
                  <a:schemeClr val="tx1"/>
                </a:solidFill>
                <a:effectLst/>
                <a:latin typeface="+mn-ea"/>
                <a:ea typeface="+mn-ea"/>
                <a:cs typeface="+mn-cs"/>
              </a:rPr>
              <a:t>data_b</a:t>
            </a:r>
            <a:r>
              <a:rPr lang="zh-TW" altLang="en-US" sz="900" b="0" kern="1200" dirty="0">
                <a:solidFill>
                  <a:schemeClr val="tx1"/>
                </a:solidFill>
                <a:effectLst/>
                <a:latin typeface="+mn-ea"/>
                <a:ea typeface="+mn-ea"/>
                <a:cs typeface="+mn-cs"/>
              </a:rPr>
              <a:t>則會直接接上</a:t>
            </a:r>
            <a:r>
              <a:rPr lang="en-US" altLang="zh-TW" sz="900" b="0" kern="1200" dirty="0" err="1">
                <a:solidFill>
                  <a:schemeClr val="tx1"/>
                </a:solidFill>
                <a:effectLst/>
                <a:latin typeface="+mn-ea"/>
                <a:ea typeface="+mn-ea"/>
                <a:cs typeface="+mn-cs"/>
              </a:rPr>
              <a:t>q_a</a:t>
            </a:r>
            <a:r>
              <a:rPr lang="zh-TW" altLang="en-US" sz="900" b="0" kern="1200" dirty="0">
                <a:solidFill>
                  <a:schemeClr val="tx1"/>
                </a:solidFill>
                <a:effectLst/>
                <a:latin typeface="+mn-ea"/>
                <a:ea typeface="+mn-ea"/>
                <a:cs typeface="+mn-cs"/>
              </a:rPr>
              <a:t>。</a:t>
            </a:r>
          </a:p>
          <a:p>
            <a:pPr algn="l">
              <a:spcBef>
                <a:spcPts val="600"/>
              </a:spcBef>
              <a:spcAft>
                <a:spcPts val="600"/>
              </a:spcAft>
              <a:buFont typeface="+mj-lt"/>
              <a:buNone/>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400282121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採樣成功時通樣會藉由前面所提的記憶體輸出資料拉回的方法，將原本在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2670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90</a:t>
            </a:fld>
            <a:endParaRPr lang="zh-CN" altLang="en-US"/>
          </a:p>
        </p:txBody>
      </p:sp>
    </p:spTree>
    <p:extLst>
      <p:ext uri="{BB962C8B-B14F-4D97-AF65-F5344CB8AC3E}">
        <p14:creationId xmlns:p14="http://schemas.microsoft.com/office/powerpoint/2010/main" val="407770514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378577224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92</a:t>
            </a:fld>
            <a:endParaRPr lang="zh-CN" altLang="en-US"/>
          </a:p>
        </p:txBody>
      </p:sp>
    </p:spTree>
    <p:extLst>
      <p:ext uri="{BB962C8B-B14F-4D97-AF65-F5344CB8AC3E}">
        <p14:creationId xmlns:p14="http://schemas.microsoft.com/office/powerpoint/2010/main" val="199252490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93</a:t>
            </a:fld>
            <a:endParaRPr lang="zh-CN" altLang="en-US"/>
          </a:p>
        </p:txBody>
      </p:sp>
    </p:spTree>
    <p:extLst>
      <p:ext uri="{BB962C8B-B14F-4D97-AF65-F5344CB8AC3E}">
        <p14:creationId xmlns:p14="http://schemas.microsoft.com/office/powerpoint/2010/main" val="290412333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dirty="0"/>
              <a:t>在</a:t>
            </a:r>
            <a:r>
              <a:rPr lang="en-US" altLang="zh-TW" dirty="0"/>
              <a:t>Sampler</a:t>
            </a:r>
            <a:r>
              <a:rPr lang="zh-TW" altLang="en-US" dirty="0"/>
              <a:t>啟動時，當</a:t>
            </a:r>
            <a:r>
              <a:rPr lang="en-US" altLang="zh-TW" dirty="0" err="1"/>
              <a:t>shake_out</a:t>
            </a:r>
            <a:r>
              <a:rPr lang="zh-TW" altLang="en-US" dirty="0"/>
              <a:t>資料被</a:t>
            </a:r>
            <a:r>
              <a:rPr lang="en-US" altLang="zh-TW" dirty="0"/>
              <a:t>Sampler</a:t>
            </a:r>
            <a:r>
              <a:rPr lang="zh-TW" altLang="en-US" dirty="0"/>
              <a:t>接收後 </a:t>
            </a:r>
            <a:r>
              <a:rPr lang="en-US" altLang="zh-TW" dirty="0"/>
              <a:t>(</a:t>
            </a:r>
            <a:r>
              <a:rPr lang="zh-TW" altLang="en-US" dirty="0"/>
              <a:t>等同於</a:t>
            </a:r>
            <a:r>
              <a:rPr lang="en-US" altLang="zh-TW" dirty="0"/>
              <a:t>Sampler</a:t>
            </a:r>
            <a:r>
              <a:rPr lang="zh-TW" altLang="en-US" dirty="0"/>
              <a:t>接收到</a:t>
            </a:r>
            <a:r>
              <a:rPr lang="en-US" altLang="zh-TW" dirty="0" err="1"/>
              <a:t>sampler_in_ready</a:t>
            </a:r>
            <a:r>
              <a:rPr lang="zh-TW" altLang="en-US" dirty="0"/>
              <a:t>一個</a:t>
            </a:r>
            <a:r>
              <a:rPr lang="en-US" altLang="zh-TW" dirty="0"/>
              <a:t>pulse</a:t>
            </a:r>
            <a:r>
              <a:rPr lang="zh-TW" altLang="en-US" dirty="0"/>
              <a:t>的信號</a:t>
            </a:r>
            <a:r>
              <a:rPr lang="en-US" altLang="zh-TW" dirty="0"/>
              <a:t>)</a:t>
            </a:r>
            <a:r>
              <a:rPr lang="zh-TW" altLang="en-US" dirty="0"/>
              <a:t>，馬上進行</a:t>
            </a:r>
            <a:r>
              <a:rPr lang="en-US" altLang="zh-TW" dirty="0" err="1"/>
              <a:t>squueze</a:t>
            </a:r>
            <a:r>
              <a:rPr lang="zh-TW" altLang="en-US" dirty="0"/>
              <a:t>的動作，當接收到</a:t>
            </a:r>
            <a:r>
              <a:rPr lang="en-US" altLang="zh-TW" dirty="0"/>
              <a:t>squeeze</a:t>
            </a:r>
            <a:r>
              <a:rPr lang="zh-TW" altLang="en-US" dirty="0"/>
              <a:t>信號是可以立馬傳送出去有效的</a:t>
            </a:r>
            <a:r>
              <a:rPr lang="en-US" altLang="zh-TW" dirty="0" err="1"/>
              <a:t>shake_out</a:t>
            </a:r>
            <a:r>
              <a:rPr lang="zh-TW" altLang="en-US" dirty="0"/>
              <a:t>資料。</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94</a:t>
            </a:fld>
            <a:endParaRPr lang="zh-CN" altLang="en-US"/>
          </a:p>
        </p:txBody>
      </p:sp>
    </p:spTree>
    <p:extLst>
      <p:ext uri="{BB962C8B-B14F-4D97-AF65-F5344CB8AC3E}">
        <p14:creationId xmlns:p14="http://schemas.microsoft.com/office/powerpoint/2010/main" val="379185950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228600" indent="-228600" algn="l">
              <a:spcBef>
                <a:spcPts val="600"/>
              </a:spcBef>
              <a:spcAft>
                <a:spcPts val="600"/>
              </a:spcAft>
              <a:buFont typeface="+mj-lt"/>
              <a:buAutoNum type="arabicPeriod"/>
            </a:pPr>
            <a:r>
              <a:rPr lang="zh-TW" altLang="en-US" dirty="0"/>
              <a:t>整合</a:t>
            </a:r>
            <a:r>
              <a:rPr lang="en-US" altLang="zh-TW" dirty="0"/>
              <a:t>Sampler</a:t>
            </a:r>
            <a:r>
              <a:rPr lang="zh-TW" altLang="en-US" dirty="0"/>
              <a:t>中的</a:t>
            </a:r>
            <a:r>
              <a:rPr lang="en-US" altLang="zh-TW" dirty="0"/>
              <a:t>4</a:t>
            </a:r>
            <a:r>
              <a:rPr lang="zh-TW" altLang="en-US" dirty="0"/>
              <a:t>個</a:t>
            </a:r>
            <a:r>
              <a:rPr lang="en-US" altLang="zh-TW" dirty="0"/>
              <a:t>module</a:t>
            </a:r>
          </a:p>
          <a:p>
            <a:pPr marL="228600" indent="-228600" algn="l">
              <a:spcBef>
                <a:spcPts val="600"/>
              </a:spcBef>
              <a:spcAft>
                <a:spcPts val="600"/>
              </a:spcAft>
              <a:buFont typeface="+mj-lt"/>
              <a:buAutoNum type="arabicPeriod"/>
            </a:pPr>
            <a:r>
              <a:rPr lang="zh-TW" altLang="en-US" dirty="0"/>
              <a:t>將</a:t>
            </a:r>
            <a:r>
              <a:rPr lang="en-US" altLang="zh-TW" dirty="0"/>
              <a:t>Sampler</a:t>
            </a:r>
            <a:r>
              <a:rPr lang="zh-TW" altLang="en-US" dirty="0"/>
              <a:t>當中取樣的多工器換成右移暫存器</a:t>
            </a:r>
            <a:endParaRPr lang="en-US" altLang="zh-TW" dirty="0"/>
          </a:p>
          <a:p>
            <a:pPr marL="228600" indent="-228600" algn="l">
              <a:spcBef>
                <a:spcPts val="600"/>
              </a:spcBef>
              <a:spcAft>
                <a:spcPts val="600"/>
              </a:spcAft>
              <a:buFont typeface="+mj-lt"/>
              <a:buAutoNum type="arabicPeriod"/>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95</a:t>
            </a:fld>
            <a:endParaRPr lang="zh-CN" altLang="en-US"/>
          </a:p>
        </p:txBody>
      </p:sp>
    </p:spTree>
    <p:extLst>
      <p:ext uri="{BB962C8B-B14F-4D97-AF65-F5344CB8AC3E}">
        <p14:creationId xmlns:p14="http://schemas.microsoft.com/office/powerpoint/2010/main" val="285472152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96</a:t>
            </a:fld>
            <a:endParaRPr lang="zh-CN" altLang="en-US"/>
          </a:p>
        </p:txBody>
      </p:sp>
    </p:spTree>
    <p:extLst>
      <p:ext uri="{BB962C8B-B14F-4D97-AF65-F5344CB8AC3E}">
        <p14:creationId xmlns:p14="http://schemas.microsoft.com/office/powerpoint/2010/main" val="192592142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97</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98</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99</a:t>
            </a:fld>
            <a:endParaRPr lang="zh-CN" altLang="en-US"/>
          </a:p>
        </p:txBody>
      </p:sp>
    </p:spTree>
    <p:extLst>
      <p:ext uri="{BB962C8B-B14F-4D97-AF65-F5344CB8AC3E}">
        <p14:creationId xmlns:p14="http://schemas.microsoft.com/office/powerpoint/2010/main" val="324880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00.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00.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101.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101.xml"/><Relationship Id="rId1" Type="http://schemas.openxmlformats.org/officeDocument/2006/relationships/slideLayout" Target="../slideLayouts/slideLayout7.xml"/><Relationship Id="rId4" Type="http://schemas.openxmlformats.org/officeDocument/2006/relationships/image" Target="../media/image126.png"/></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29.png"/><Relationship Id="rId2" Type="http://schemas.openxmlformats.org/officeDocument/2006/relationships/notesSlide" Target="../notesSlides/notesSlide103.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28.png"/><Relationship Id="rId4" Type="http://schemas.openxmlformats.org/officeDocument/2006/relationships/image" Target="../media/image127.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46.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customXml" Target="../ink/ink1.x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56.png"/></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59.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48.xml.rels><?xml version="1.0" encoding="UTF-8" standalone="yes"?>
<Relationships xmlns="http://schemas.openxmlformats.org/package/2006/relationships"><Relationship Id="rId8" Type="http://schemas.openxmlformats.org/officeDocument/2006/relationships/image" Target="../media/image70.jpeg"/><Relationship Id="rId3" Type="http://schemas.openxmlformats.org/officeDocument/2006/relationships/image" Target="../media/image111.png"/><Relationship Id="rId7" Type="http://schemas.openxmlformats.org/officeDocument/2006/relationships/image" Target="../media/image69.png"/><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image" Target="../media/image68.png"/><Relationship Id="rId5" Type="http://schemas.openxmlformats.org/officeDocument/2006/relationships/image" Target="../media/image67.jpeg"/><Relationship Id="rId4" Type="http://schemas.openxmlformats.org/officeDocument/2006/relationships/image" Target="../media/image66.png"/></Relationships>
</file>

<file path=ppt/slides/_rels/slide4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73.png"/></Relationships>
</file>

<file path=ppt/slides/_rels/slide5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72.png"/><Relationship Id="rId4" Type="http://schemas.openxmlformats.org/officeDocument/2006/relationships/image" Target="../media/image75.png"/></Relationships>
</file>

<file path=ppt/slides/_rels/slide52.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72.png"/></Relationships>
</file>

<file path=ppt/slides/_rels/slide5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image" Target="../media/image70.jpeg"/><Relationship Id="rId5" Type="http://schemas.openxmlformats.org/officeDocument/2006/relationships/image" Target="../media/image69.png"/><Relationship Id="rId4" Type="http://schemas.openxmlformats.org/officeDocument/2006/relationships/image" Target="../media/image68.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78.jpg"/></Relationships>
</file>

<file path=ppt/slides/_rels/slide61.xml.rels><?xml version="1.0" encoding="UTF-8" standalone="yes"?>
<Relationships xmlns="http://schemas.openxmlformats.org/package/2006/relationships"><Relationship Id="rId3" Type="http://schemas.openxmlformats.org/officeDocument/2006/relationships/image" Target="../media/image79.jpg"/><Relationship Id="rId2" Type="http://schemas.openxmlformats.org/officeDocument/2006/relationships/notesSlide" Target="../notesSlides/notesSlide61.xml"/><Relationship Id="rId1" Type="http://schemas.openxmlformats.org/officeDocument/2006/relationships/slideLayout" Target="../slideLayouts/slideLayout7.xml"/><Relationship Id="rId4" Type="http://schemas.openxmlformats.org/officeDocument/2006/relationships/image" Target="../media/image80.jpg"/></Relationships>
</file>

<file path=ppt/slides/_rels/slide62.xml.rels><?xml version="1.0" encoding="UTF-8" standalone="yes"?>
<Relationships xmlns="http://schemas.openxmlformats.org/package/2006/relationships"><Relationship Id="rId3" Type="http://schemas.openxmlformats.org/officeDocument/2006/relationships/image" Target="../media/image81.png"/><Relationship Id="rId7" Type="http://schemas.openxmlformats.org/officeDocument/2006/relationships/image" Target="../media/image85.png"/><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82.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87.png"/></Relationships>
</file>

<file path=ppt/slides/_rels/slide6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68.xml"/><Relationship Id="rId1" Type="http://schemas.openxmlformats.org/officeDocument/2006/relationships/slideLayout" Target="../slideLayouts/slideLayout7.xml"/><Relationship Id="rId5" Type="http://schemas.openxmlformats.org/officeDocument/2006/relationships/image" Target="../media/image93.png"/><Relationship Id="rId4" Type="http://schemas.openxmlformats.org/officeDocument/2006/relationships/image" Target="../media/image92.png"/></Relationships>
</file>

<file path=ppt/slides/_rels/slide69.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95.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97.png"/></Relationships>
</file>

<file path=ppt/slides/_rels/slide71.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99.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image" Target="../media/image100.jp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01.jpe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03.jp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04.jpe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06.jp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107.jpeg"/><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09.jp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87.xml"/><Relationship Id="rId1" Type="http://schemas.openxmlformats.org/officeDocument/2006/relationships/slideLayout" Target="../slideLayouts/slideLayout7.xml"/><Relationship Id="rId4" Type="http://schemas.openxmlformats.org/officeDocument/2006/relationships/image" Target="../media/image113.png"/></Relationships>
</file>

<file path=ppt/slides/_rels/slide88.xml.rels><?xml version="1.0" encoding="UTF-8" standalone="yes"?>
<Relationships xmlns="http://schemas.openxmlformats.org/package/2006/relationships"><Relationship Id="rId3" Type="http://schemas.openxmlformats.org/officeDocument/2006/relationships/image" Target="../media/image114.jpeg"/><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92.xml"/><Relationship Id="rId1" Type="http://schemas.openxmlformats.org/officeDocument/2006/relationships/slideLayout" Target="../slideLayouts/slideLayout7.xml"/><Relationship Id="rId6" Type="http://schemas.openxmlformats.org/officeDocument/2006/relationships/image" Target="../media/image120.png"/><Relationship Id="rId5" Type="http://schemas.openxmlformats.org/officeDocument/2006/relationships/image" Target="../media/image119.png"/><Relationship Id="rId4" Type="http://schemas.openxmlformats.org/officeDocument/2006/relationships/image" Target="../media/image118.png"/></Relationships>
</file>

<file path=ppt/slides/_rels/slide9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95.xml"/><Relationship Id="rId1" Type="http://schemas.openxmlformats.org/officeDocument/2006/relationships/slideLayout" Target="../slideLayouts/slideLayout7.xml"/><Relationship Id="rId4" Type="http://schemas.openxmlformats.org/officeDocument/2006/relationships/image" Target="../media/image122.png"/></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6"/>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spid="_x0000_s1128"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spid="_x0000_s1129"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39654319"/>
                </p:ext>
              </p:extLst>
            </p:nvPr>
          </p:nvGraphicFramePr>
          <p:xfrm>
            <a:off x="4679464" y="4973964"/>
            <a:ext cx="5010150" cy="2667001"/>
          </p:xfrm>
          <a:graphic>
            <a:graphicData uri="http://schemas.openxmlformats.org/presentationml/2006/ole">
              <mc:AlternateContent xmlns:mc="http://schemas.openxmlformats.org/markup-compatibility/2006">
                <mc:Choice xmlns:v="urn:schemas-microsoft-com:vml" Requires="v">
                  <p:oleObj spid="_x0000_s1130"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679464" y="4973964"/>
                          <a:ext cx="5010150" cy="2667001"/>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Apr. 2024.</a:t>
            </a:r>
            <a:endParaRPr lang="en-US" altLang="zh-TW" dirty="0">
              <a:solidFill>
                <a:srgbClr val="FF0000"/>
              </a:solidFill>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100</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101</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102</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103</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spid="_x0000_s2084"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722588" y="719931"/>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6">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281127" cy="400110"/>
            <a:chOff x="568442" y="319364"/>
            <a:chExt cx="228112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18361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For a 46-bit value s, modular reduction is performed recursively by exploiting the relation :</a:t>
                </a:r>
              </a:p>
              <a:p>
                <a:pPr>
                  <a:lnSpc>
                    <a:spcPct val="200000"/>
                  </a:lnSpc>
                </a:pPr>
                <a14:m>
                  <m:oMathPara xmlns:m="http://schemas.openxmlformats.org/officeDocument/2006/math">
                    <m:oMathParaPr>
                      <m:jc m:val="centerGroup"/>
                    </m:oMathParaPr>
                    <m:oMath xmlns:m="http://schemas.openxmlformats.org/officeDocument/2006/math">
                      <m:sSup>
                        <m:sSupPr>
                          <m:ctrlPr>
                            <a:rPr lang="en-US" altLang="zh-TW" i="1">
                              <a:latin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cs typeface="Times New Roman" panose="02020603050405020304" pitchFamily="18" charset="0"/>
                            </a:rPr>
                            <m:t>23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−1 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𝑞</m:t>
                      </m:r>
                    </m:oMath>
                  </m:oMathPara>
                </a14:m>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 The reduction ensures that the result falls within the interval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,2</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allowing for adjustments by adding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negative or subtracting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positive.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After the reduced result and performing necessary additions or subtractions with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the final output is determined by selecting the non-negative value.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Each BU module contains one, and there are eight BU modules, requiring a total of eight modular reduction modules.</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4439933"/>
              </a:xfrm>
              <a:prstGeom prst="rect">
                <a:avLst/>
              </a:prstGeom>
              <a:blipFill>
                <a:blip r:embed="rId3"/>
                <a:stretch>
                  <a:fillRect l="-374" r="-1121" b="-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526010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
        <p:nvSpPr>
          <p:cNvPr id="3" name="矩形 2">
            <a:extLst>
              <a:ext uri="{FF2B5EF4-FFF2-40B4-BE49-F238E27FC236}">
                <a16:creationId xmlns:a16="http://schemas.microsoft.com/office/drawing/2014/main" id="{F9C3529C-25F8-45AA-8561-4F70E17AF2CF}"/>
              </a:ext>
            </a:extLst>
          </p:cNvPr>
          <p:cNvSpPr/>
          <p:nvPr/>
        </p:nvSpPr>
        <p:spPr>
          <a:xfrm>
            <a:off x="928241" y="1009228"/>
            <a:ext cx="10335518" cy="4307398"/>
          </a:xfrm>
          <a:prstGeom prst="rect">
            <a:avLst/>
          </a:prstGeom>
        </p:spPr>
        <p:txBody>
          <a:bodyPr wrap="square">
            <a:spAutoFit/>
          </a:bodyPr>
          <a:lstStyle/>
          <a:p>
            <a:pPr>
              <a:lnSpc>
                <a:spcPct val="200000"/>
              </a:lnSpc>
            </a:pPr>
            <a:r>
              <a:rPr lang="pl-PL" altLang="zh-TW" sz="2000" dirty="0">
                <a:latin typeface="Times New Roman" panose="02020603050405020304" pitchFamily="18" charset="0"/>
                <a:cs typeface="Times New Roman" panose="02020603050405020304" pitchFamily="18" charset="0"/>
              </a:rPr>
              <a:t>s[45 : 0] ≡ 2²³s[45 : 23] + s[22 : 0] ≡ 2¹³s[45 : 23] − s[45 : 23] + s[22 : 0]</a:t>
            </a:r>
          </a:p>
          <a:p>
            <a:pPr lvl="2">
              <a:lnSpc>
                <a:spcPct val="200000"/>
              </a:lnSpc>
            </a:pPr>
            <a:r>
              <a:rPr lang="pl-PL" altLang="zh-TW" sz="2000" dirty="0">
                <a:latin typeface="Times New Roman" panose="02020603050405020304" pitchFamily="18" charset="0"/>
                <a:cs typeface="Times New Roman" panose="02020603050405020304" pitchFamily="18" charset="0"/>
              </a:rPr>
              <a:t>≡ 2²³s[45 : 33] + 2¹³s[32 : 23]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2²³s[45 : 43] + 2¹³ (s[42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43] + s[42 : 33] + s[32 : 23]) − (s[45 : 43]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2¹³x − y + z ≡ 2²³x[11 : 10] + 2¹³x[9 : 0] − y + z</a:t>
            </a:r>
          </a:p>
          <a:p>
            <a:pPr lvl="2">
              <a:lnSpc>
                <a:spcPct val="200000"/>
              </a:lnSpc>
            </a:pPr>
            <a:r>
              <a:rPr lang="pl-PL" altLang="zh-TW" sz="2000" dirty="0">
                <a:latin typeface="Times New Roman" panose="02020603050405020304" pitchFamily="18" charset="0"/>
                <a:cs typeface="Times New Roman" panose="02020603050405020304" pitchFamily="18" charset="0"/>
              </a:rPr>
              <a:t>≡ 2¹³ (x[11 : 10] + x[9 : 0]) − (y + x[11 : 10]) + z mod q</a:t>
            </a:r>
          </a:p>
        </p:txBody>
      </p:sp>
    </p:spTree>
    <p:extLst>
      <p:ext uri="{BB962C8B-B14F-4D97-AF65-F5344CB8AC3E}">
        <p14:creationId xmlns:p14="http://schemas.microsoft.com/office/powerpoint/2010/main" val="30141058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996340" cy="400110"/>
            <a:chOff x="568442" y="319364"/>
            <a:chExt cx="399634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8988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41369725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009934" cy="400110"/>
            <a:chOff x="568442" y="319364"/>
            <a:chExt cx="4009934"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91241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Diagrm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14" name="圖片 13">
            <a:extLst>
              <a:ext uri="{FF2B5EF4-FFF2-40B4-BE49-F238E27FC236}">
                <a16:creationId xmlns:a16="http://schemas.microsoft.com/office/drawing/2014/main" id="{46A828CE-B480-4C09-8240-CEE5368B3EE9}"/>
              </a:ext>
            </a:extLst>
          </p:cNvPr>
          <p:cNvPicPr>
            <a:picLocks noChangeAspect="1"/>
          </p:cNvPicPr>
          <p:nvPr/>
        </p:nvPicPr>
        <p:blipFill>
          <a:blip r:embed="rId3"/>
          <a:stretch>
            <a:fillRect/>
          </a:stretch>
        </p:blipFill>
        <p:spPr>
          <a:xfrm>
            <a:off x="1261388" y="1302564"/>
            <a:ext cx="9669224" cy="3267531"/>
          </a:xfrm>
          <a:prstGeom prst="rect">
            <a:avLst/>
          </a:prstGeom>
        </p:spPr>
      </p:pic>
      <p:sp>
        <p:nvSpPr>
          <p:cNvPr id="3" name="矩形 2">
            <a:extLst>
              <a:ext uri="{FF2B5EF4-FFF2-40B4-BE49-F238E27FC236}">
                <a16:creationId xmlns:a16="http://schemas.microsoft.com/office/drawing/2014/main" id="{172FA744-8915-4BBD-8388-576CA16B4E4A}"/>
              </a:ext>
            </a:extLst>
          </p:cNvPr>
          <p:cNvSpPr/>
          <p:nvPr/>
        </p:nvSpPr>
        <p:spPr>
          <a:xfrm>
            <a:off x="1261388" y="1641513"/>
            <a:ext cx="9669224" cy="4737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819709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5547929"/>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Butterfly Unit is formed based on the symmetry and parity properties in NTT and INTT computations.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computational complexity can be reduced from  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together with a corresponding twiddle factor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butterfly operation in a finite field (modulo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𝑝</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proceeds as follows:</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structures of NTT and INTT are similar, but the twiddle factors used in INTT are the modular inverses of those in NTT. A normalization factor must also be applied at the end.</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there are eight BU modules in NTT_INTT</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5547929"/>
              </a:xfrm>
              <a:prstGeom prst="rect">
                <a:avLst/>
              </a:prstGeom>
              <a:blipFill>
                <a:blip r:embed="rId3"/>
                <a:stretch>
                  <a:fillRect l="-374" b="-879"/>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046084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952886"/>
            <a:ext cx="11520000" cy="4952227"/>
          </a:xfrm>
          <a:prstGeom prst="rect">
            <a:avLst/>
          </a:prstGeom>
        </p:spPr>
      </p:pic>
    </p:spTree>
    <p:extLst>
      <p:ext uri="{BB962C8B-B14F-4D97-AF65-F5344CB8AC3E}">
        <p14:creationId xmlns:p14="http://schemas.microsoft.com/office/powerpoint/2010/main" val="2449303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37027" y="1027443"/>
            <a:ext cx="9784763" cy="333168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To match the butterfly structure, the output of each stage's BU is reordered accordingly.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There are a total of 7 RUs in NTT and INTT.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 BTT_INTT, 7 stages (Stage 1-7) of RU are utilized, and the depth of MEM varies depending on the stage:</a:t>
            </a:r>
          </a:p>
          <a:p>
            <a:pPr lvl="1" algn="ct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NTT : Stage Depth = 2×((8−Stage Num)−1)</a:t>
            </a:r>
          </a:p>
          <a:p>
            <a:pPr lvl="1" algn="ct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INTT : Stage Depth=2×(Stage Num−1)</a:t>
            </a:r>
          </a:p>
        </p:txBody>
      </p:sp>
    </p:spTree>
    <p:extLst>
      <p:ext uri="{BB962C8B-B14F-4D97-AF65-F5344CB8AC3E}">
        <p14:creationId xmlns:p14="http://schemas.microsoft.com/office/powerpoint/2010/main" val="4787802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4" name="圖片 3">
            <a:extLst>
              <a:ext uri="{FF2B5EF4-FFF2-40B4-BE49-F238E27FC236}">
                <a16:creationId xmlns:a16="http://schemas.microsoft.com/office/drawing/2014/main" id="{14890484-F077-489C-9748-6A60629A82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2064000"/>
            <a:ext cx="10800000" cy="2730000"/>
          </a:xfrm>
          <a:prstGeom prst="rect">
            <a:avLst/>
          </a:prstGeom>
        </p:spPr>
      </p:pic>
    </p:spTree>
    <p:extLst>
      <p:ext uri="{BB962C8B-B14F-4D97-AF65-F5344CB8AC3E}">
        <p14:creationId xmlns:p14="http://schemas.microsoft.com/office/powerpoint/2010/main" val="17106093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02068" cy="400110"/>
            <a:chOff x="568442" y="319364"/>
            <a:chExt cx="15020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0455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pic>
        <p:nvPicPr>
          <p:cNvPr id="3" name="圖片 2">
            <a:extLst>
              <a:ext uri="{FF2B5EF4-FFF2-40B4-BE49-F238E27FC236}">
                <a16:creationId xmlns:a16="http://schemas.microsoft.com/office/drawing/2014/main" id="{36A396C4-B4EA-48C6-A045-D4FFD9ECA772}"/>
              </a:ext>
            </a:extLst>
          </p:cNvPr>
          <p:cNvPicPr>
            <a:picLocks noChangeAspect="1"/>
          </p:cNvPicPr>
          <p:nvPr/>
        </p:nvPicPr>
        <p:blipFill>
          <a:blip r:embed="rId3"/>
          <a:stretch>
            <a:fillRect/>
          </a:stretch>
        </p:blipFill>
        <p:spPr>
          <a:xfrm>
            <a:off x="2966720" y="2772190"/>
            <a:ext cx="6258560" cy="3382171"/>
          </a:xfrm>
          <a:prstGeom prst="rect">
            <a:avLst/>
          </a:prstGeom>
        </p:spPr>
      </p:pic>
    </p:spTree>
    <p:extLst>
      <p:ext uri="{BB962C8B-B14F-4D97-AF65-F5344CB8AC3E}">
        <p14:creationId xmlns:p14="http://schemas.microsoft.com/office/powerpoint/2010/main" val="28840316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996806" cy="400110"/>
            <a:chOff x="568442" y="319364"/>
            <a:chExt cx="49968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89929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521222112"/>
              </p:ext>
            </p:extLst>
          </p:nvPr>
        </p:nvGraphicFramePr>
        <p:xfrm>
          <a:off x="1602712" y="1231301"/>
          <a:ext cx="8986576" cy="4141533"/>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spTree>
    <p:extLst>
      <p:ext uri="{BB962C8B-B14F-4D97-AF65-F5344CB8AC3E}">
        <p14:creationId xmlns:p14="http://schemas.microsoft.com/office/powerpoint/2010/main" val="17503994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320065" cy="400110"/>
            <a:chOff x="568442" y="319364"/>
            <a:chExt cx="332006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22254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563622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734135" cy="400110"/>
            <a:chOff x="568442" y="319364"/>
            <a:chExt cx="273413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63661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pic>
        <p:nvPicPr>
          <p:cNvPr id="5" name="圖片 4">
            <a:extLst>
              <a:ext uri="{FF2B5EF4-FFF2-40B4-BE49-F238E27FC236}">
                <a16:creationId xmlns:a16="http://schemas.microsoft.com/office/drawing/2014/main" id="{8CA95077-4CEF-4D64-95AC-FA4B67255AAE}"/>
              </a:ext>
            </a:extLst>
          </p:cNvPr>
          <p:cNvPicPr>
            <a:picLocks noChangeAspect="1"/>
          </p:cNvPicPr>
          <p:nvPr/>
        </p:nvPicPr>
        <p:blipFill rotWithShape="1">
          <a:blip r:embed="rId3"/>
          <a:srcRect l="231" r="-1"/>
          <a:stretch/>
        </p:blipFill>
        <p:spPr>
          <a:xfrm>
            <a:off x="336000" y="1070749"/>
            <a:ext cx="11520000" cy="4992427"/>
          </a:xfrm>
          <a:prstGeom prst="rect">
            <a:avLst/>
          </a:prstGeom>
        </p:spPr>
      </p:pic>
    </p:spTree>
    <p:extLst>
      <p:ext uri="{BB962C8B-B14F-4D97-AF65-F5344CB8AC3E}">
        <p14:creationId xmlns:p14="http://schemas.microsoft.com/office/powerpoint/2010/main" val="3894012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83215" cy="400110"/>
            <a:chOff x="568442" y="319364"/>
            <a:chExt cx="288321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856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4" name="圖片 3">
            <a:extLst>
              <a:ext uri="{FF2B5EF4-FFF2-40B4-BE49-F238E27FC236}">
                <a16:creationId xmlns:a16="http://schemas.microsoft.com/office/drawing/2014/main" id="{2E16898C-9326-4B43-A3CB-E0D901DF294B}"/>
              </a:ext>
            </a:extLst>
          </p:cNvPr>
          <p:cNvPicPr>
            <a:picLocks noChangeAspect="1"/>
          </p:cNvPicPr>
          <p:nvPr/>
        </p:nvPicPr>
        <p:blipFill>
          <a:blip r:embed="rId3"/>
          <a:stretch>
            <a:fillRect/>
          </a:stretch>
        </p:blipFill>
        <p:spPr>
          <a:xfrm>
            <a:off x="572859" y="1059718"/>
            <a:ext cx="11046281" cy="1822938"/>
          </a:xfrm>
          <a:prstGeom prst="rect">
            <a:avLst/>
          </a:prstGeom>
        </p:spPr>
      </p:pic>
      <p:pic>
        <p:nvPicPr>
          <p:cNvPr id="6" name="圖片 5">
            <a:extLst>
              <a:ext uri="{FF2B5EF4-FFF2-40B4-BE49-F238E27FC236}">
                <a16:creationId xmlns:a16="http://schemas.microsoft.com/office/drawing/2014/main" id="{5DB694EC-FF89-4563-90A5-14D849EEE37F}"/>
              </a:ext>
            </a:extLst>
          </p:cNvPr>
          <p:cNvPicPr>
            <a:picLocks noChangeAspect="1"/>
          </p:cNvPicPr>
          <p:nvPr/>
        </p:nvPicPr>
        <p:blipFill>
          <a:blip r:embed="rId4"/>
          <a:stretch>
            <a:fillRect/>
          </a:stretch>
        </p:blipFill>
        <p:spPr>
          <a:xfrm>
            <a:off x="1684797" y="3154319"/>
            <a:ext cx="8566961" cy="2540070"/>
          </a:xfrm>
          <a:prstGeom prst="rect">
            <a:avLst/>
          </a:prstGeom>
        </p:spPr>
      </p:pic>
      <p:sp>
        <p:nvSpPr>
          <p:cNvPr id="7" name="矩形 6">
            <a:extLst>
              <a:ext uri="{FF2B5EF4-FFF2-40B4-BE49-F238E27FC236}">
                <a16:creationId xmlns:a16="http://schemas.microsoft.com/office/drawing/2014/main" id="{5A4809B5-8351-497F-88FD-BD08A8753125}"/>
              </a:ext>
            </a:extLst>
          </p:cNvPr>
          <p:cNvSpPr/>
          <p:nvPr/>
        </p:nvSpPr>
        <p:spPr>
          <a:xfrm>
            <a:off x="8374380" y="538734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48E87B2C-7736-4B34-A141-CC2884268815}"/>
              </a:ext>
            </a:extLst>
          </p:cNvPr>
          <p:cNvSpPr/>
          <p:nvPr/>
        </p:nvSpPr>
        <p:spPr>
          <a:xfrm>
            <a:off x="10848975" y="239077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endCxn id="7" idx="0"/>
          </p:cNvCxnSpPr>
          <p:nvPr/>
        </p:nvCxnSpPr>
        <p:spPr>
          <a:xfrm>
            <a:off x="9306560" y="5387340"/>
            <a:ext cx="65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7" idx="0"/>
            <a:endCxn id="11" idx="2"/>
          </p:cNvCxnSpPr>
          <p:nvPr/>
        </p:nvCxnSpPr>
        <p:spPr>
          <a:xfrm flipV="1">
            <a:off x="9313069" y="2754630"/>
            <a:ext cx="1837849" cy="26327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6619875" y="127063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52600" y="41148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91289" y="1634490"/>
            <a:ext cx="4230529" cy="24803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13556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3" name="圖片 2">
            <a:extLst>
              <a:ext uri="{FF2B5EF4-FFF2-40B4-BE49-F238E27FC236}">
                <a16:creationId xmlns:a16="http://schemas.microsoft.com/office/drawing/2014/main" id="{E5B9F581-92B7-4069-8D01-0827F0B12D87}"/>
              </a:ext>
            </a:extLst>
          </p:cNvPr>
          <p:cNvPicPr>
            <a:picLocks noChangeAspect="1"/>
          </p:cNvPicPr>
          <p:nvPr/>
        </p:nvPicPr>
        <p:blipFill>
          <a:blip r:embed="rId3"/>
          <a:stretch>
            <a:fillRect/>
          </a:stretch>
        </p:blipFill>
        <p:spPr>
          <a:xfrm>
            <a:off x="336000" y="938637"/>
            <a:ext cx="11520000" cy="4980725"/>
          </a:xfrm>
          <a:prstGeom prst="rect">
            <a:avLst/>
          </a:prstGeom>
        </p:spPr>
      </p:pic>
    </p:spTree>
    <p:extLst>
      <p:ext uri="{BB962C8B-B14F-4D97-AF65-F5344CB8AC3E}">
        <p14:creationId xmlns:p14="http://schemas.microsoft.com/office/powerpoint/2010/main" val="21416151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pic>
        <p:nvPicPr>
          <p:cNvPr id="10" name="圖片 9">
            <a:extLst>
              <a:ext uri="{FF2B5EF4-FFF2-40B4-BE49-F238E27FC236}">
                <a16:creationId xmlns:a16="http://schemas.microsoft.com/office/drawing/2014/main" id="{920DC1AB-3E43-4A17-A7C5-1E02AB245226}"/>
              </a:ext>
            </a:extLst>
          </p:cNvPr>
          <p:cNvPicPr>
            <a:picLocks noChangeAspect="1"/>
          </p:cNvPicPr>
          <p:nvPr/>
        </p:nvPicPr>
        <p:blipFill>
          <a:blip r:embed="rId3"/>
          <a:stretch>
            <a:fillRect/>
          </a:stretch>
        </p:blipFill>
        <p:spPr>
          <a:xfrm>
            <a:off x="1041082" y="3836231"/>
            <a:ext cx="10080000" cy="2224903"/>
          </a:xfrm>
          <a:prstGeom prst="rect">
            <a:avLst/>
          </a:prstGeom>
        </p:spPr>
      </p:pic>
      <p:pic>
        <p:nvPicPr>
          <p:cNvPr id="3" name="圖片 2">
            <a:extLst>
              <a:ext uri="{FF2B5EF4-FFF2-40B4-BE49-F238E27FC236}">
                <a16:creationId xmlns:a16="http://schemas.microsoft.com/office/drawing/2014/main" id="{16176280-DB49-48EA-A884-5C583D3E92C2}"/>
              </a:ext>
            </a:extLst>
          </p:cNvPr>
          <p:cNvPicPr>
            <a:picLocks noChangeAspect="1"/>
          </p:cNvPicPr>
          <p:nvPr/>
        </p:nvPicPr>
        <p:blipFill>
          <a:blip r:embed="rId4"/>
          <a:stretch>
            <a:fillRect/>
          </a:stretch>
        </p:blipFill>
        <p:spPr>
          <a:xfrm>
            <a:off x="1041082" y="833941"/>
            <a:ext cx="10080000" cy="2551898"/>
          </a:xfrm>
          <a:prstGeom prst="rect">
            <a:avLst/>
          </a:prstGeom>
        </p:spPr>
      </p:pic>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
        <p:nvSpPr>
          <p:cNvPr id="11" name="矩形 10">
            <a:extLst>
              <a:ext uri="{FF2B5EF4-FFF2-40B4-BE49-F238E27FC236}">
                <a16:creationId xmlns:a16="http://schemas.microsoft.com/office/drawing/2014/main" id="{48E87B2C-7736-4B34-A141-CC2884268815}"/>
              </a:ext>
            </a:extLst>
          </p:cNvPr>
          <p:cNvSpPr/>
          <p:nvPr/>
        </p:nvSpPr>
        <p:spPr>
          <a:xfrm>
            <a:off x="7580316" y="2109890"/>
            <a:ext cx="687384" cy="419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cxnSpLocks/>
          </p:cNvCxnSpPr>
          <p:nvPr/>
        </p:nvCxnSpPr>
        <p:spPr>
          <a:xfrm flipH="1" flipV="1">
            <a:off x="9995975" y="5855970"/>
            <a:ext cx="6510" cy="80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26" idx="0"/>
            <a:endCxn id="11" idx="2"/>
          </p:cNvCxnSpPr>
          <p:nvPr/>
        </p:nvCxnSpPr>
        <p:spPr>
          <a:xfrm flipH="1" flipV="1">
            <a:off x="7924008" y="2529840"/>
            <a:ext cx="2078477" cy="334131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4909184" y="862964"/>
            <a:ext cx="676275" cy="4133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42440" y="50546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81129" y="1276350"/>
            <a:ext cx="2566193" cy="377825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A8E3B5F9-70C3-4071-A646-0BA2A2C2AC7A}"/>
              </a:ext>
            </a:extLst>
          </p:cNvPr>
          <p:cNvSpPr/>
          <p:nvPr/>
        </p:nvSpPr>
        <p:spPr>
          <a:xfrm>
            <a:off x="9063796" y="5871152"/>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15058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44</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815099"/>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pic>
        <p:nvPicPr>
          <p:cNvPr id="5" name="圖片 4">
            <a:extLst>
              <a:ext uri="{FF2B5EF4-FFF2-40B4-BE49-F238E27FC236}">
                <a16:creationId xmlns:a16="http://schemas.microsoft.com/office/drawing/2014/main" id="{D88434A4-669F-4A11-827E-F68D7624E3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338" y="683300"/>
            <a:ext cx="10265323" cy="2091756"/>
          </a:xfrm>
          <a:prstGeom prst="rect">
            <a:avLst/>
          </a:prstGeom>
        </p:spPr>
      </p:pic>
      <p:pic>
        <p:nvPicPr>
          <p:cNvPr id="7" name="圖片 6">
            <a:extLst>
              <a:ext uri="{FF2B5EF4-FFF2-40B4-BE49-F238E27FC236}">
                <a16:creationId xmlns:a16="http://schemas.microsoft.com/office/drawing/2014/main" id="{B83527E7-039B-41AE-8B3D-B1842AD3F5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84256" y="2775056"/>
            <a:ext cx="8423485" cy="3999247"/>
          </a:xfrm>
          <a:prstGeom prst="rect">
            <a:avLst/>
          </a:prstGeom>
        </p:spPr>
      </p:pic>
    </p:spTree>
    <p:extLst>
      <p:ext uri="{BB962C8B-B14F-4D97-AF65-F5344CB8AC3E}">
        <p14:creationId xmlns:p14="http://schemas.microsoft.com/office/powerpoint/2010/main" val="26570343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63</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p:spTree>
    <p:extLst>
      <p:ext uri="{BB962C8B-B14F-4D97-AF65-F5344CB8AC3E}">
        <p14:creationId xmlns:p14="http://schemas.microsoft.com/office/powerpoint/2010/main" val="4075978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72</a:t>
            </a:fld>
            <a:endParaRPr lang="zh-CN" altLang="en-US"/>
          </a:p>
        </p:txBody>
      </p:sp>
    </p:spTree>
    <p:extLst>
      <p:ext uri="{BB962C8B-B14F-4D97-AF65-F5344CB8AC3E}">
        <p14:creationId xmlns:p14="http://schemas.microsoft.com/office/powerpoint/2010/main" val="355582515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08718" cy="400110"/>
            <a:chOff x="568442" y="319364"/>
            <a:chExt cx="12087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112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DC317FD9-8294-4A44-ADF0-099A524E8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42488601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pic>
        <p:nvPicPr>
          <p:cNvPr id="5" name="圖片 4">
            <a:extLst>
              <a:ext uri="{FF2B5EF4-FFF2-40B4-BE49-F238E27FC236}">
                <a16:creationId xmlns:a16="http://schemas.microsoft.com/office/drawing/2014/main" id="{77B3F4F3-4822-44F8-AC3A-E2EBE0B182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32618159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334865768"/>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70261706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pic>
        <p:nvPicPr>
          <p:cNvPr id="4" name="圖片 3">
            <a:extLst>
              <a:ext uri="{FF2B5EF4-FFF2-40B4-BE49-F238E27FC236}">
                <a16:creationId xmlns:a16="http://schemas.microsoft.com/office/drawing/2014/main" id="{5AA7F686-35D5-449B-A304-6ACBDED6508B}"/>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8449217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5448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public keys A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(1)</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G_mode</a:t>
            </a:r>
            <a:r>
              <a:rPr lang="en-US" altLang="zh-TW" dirty="0">
                <a:latin typeface="Times New Roman" panose="02020603050405020304" pitchFamily="18" charset="0"/>
                <a:cs typeface="Times New Roman" panose="02020603050405020304" pitchFamily="18" charset="0"/>
              </a:rPr>
              <a:t> (SHAKE128)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A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7B9BE14-8C9E-4FEF-8BF4-CE781D025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67131"/>
            <a:ext cx="6480000" cy="3454343"/>
          </a:xfrm>
          <a:prstGeom prst="rect">
            <a:avLst/>
          </a:prstGeom>
        </p:spPr>
      </p:pic>
    </p:spTree>
    <p:extLst>
      <p:ext uri="{BB962C8B-B14F-4D97-AF65-F5344CB8AC3E}">
        <p14:creationId xmlns:p14="http://schemas.microsoft.com/office/powerpoint/2010/main" val="42479720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66855" cy="400110"/>
            <a:chOff x="568442" y="319364"/>
            <a:chExt cx="3066855"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69339"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pic>
        <p:nvPicPr>
          <p:cNvPr id="6" name="圖片 5">
            <a:extLst>
              <a:ext uri="{FF2B5EF4-FFF2-40B4-BE49-F238E27FC236}">
                <a16:creationId xmlns:a16="http://schemas.microsoft.com/office/drawing/2014/main" id="{0672A98E-DF56-4F88-BE74-7B56A62F3C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6583"/>
            <a:ext cx="10800000" cy="4925568"/>
          </a:xfrm>
          <a:prstGeom prst="rect">
            <a:avLst/>
          </a:prstGeom>
        </p:spPr>
      </p:pic>
    </p:spTree>
    <p:extLst>
      <p:ext uri="{BB962C8B-B14F-4D97-AF65-F5344CB8AC3E}">
        <p14:creationId xmlns:p14="http://schemas.microsoft.com/office/powerpoint/2010/main" val="7879273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43596" cy="400110"/>
            <a:chOff x="568442" y="319364"/>
            <a:chExt cx="474359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4608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156780735"/>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addr_A0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348789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94261" cy="400110"/>
            <a:chOff x="568442" y="319364"/>
            <a:chExt cx="31942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9674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pic>
        <p:nvPicPr>
          <p:cNvPr id="3" name="圖片 2">
            <a:extLst>
              <a:ext uri="{FF2B5EF4-FFF2-40B4-BE49-F238E27FC236}">
                <a16:creationId xmlns:a16="http://schemas.microsoft.com/office/drawing/2014/main" id="{AF8D96C5-85D9-4A58-89C5-C0E0EAA47071}"/>
              </a:ext>
            </a:extLst>
          </p:cNvPr>
          <p:cNvPicPr>
            <a:picLocks noChangeAspect="1"/>
          </p:cNvPicPr>
          <p:nvPr/>
        </p:nvPicPr>
        <p:blipFill>
          <a:blip r:embed="rId3"/>
          <a:stretch>
            <a:fillRect/>
          </a:stretch>
        </p:blipFill>
        <p:spPr>
          <a:xfrm>
            <a:off x="696000" y="779087"/>
            <a:ext cx="10800000" cy="4303198"/>
          </a:xfrm>
          <a:prstGeom prst="rect">
            <a:avLst/>
          </a:prstGeom>
        </p:spPr>
      </p:pic>
    </p:spTree>
    <p:extLst>
      <p:ext uri="{BB962C8B-B14F-4D97-AF65-F5344CB8AC3E}">
        <p14:creationId xmlns:p14="http://schemas.microsoft.com/office/powerpoint/2010/main" val="13556076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808241" cy="400110"/>
            <a:chOff x="568442" y="319364"/>
            <a:chExt cx="180824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71072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81</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AABA8198-291B-419C-9BD3-A70A33AD4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684" y="3331842"/>
            <a:ext cx="6480000" cy="3389632"/>
          </a:xfrm>
          <a:prstGeom prst="rect">
            <a:avLst/>
          </a:prstGeom>
        </p:spPr>
      </p:pic>
    </p:spTree>
    <p:extLst>
      <p:ext uri="{BB962C8B-B14F-4D97-AF65-F5344CB8AC3E}">
        <p14:creationId xmlns:p14="http://schemas.microsoft.com/office/powerpoint/2010/main" val="157786467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sp>
        <p:nvSpPr>
          <p:cNvPr id="7" name="文字方塊 6">
            <a:extLst>
              <a:ext uri="{FF2B5EF4-FFF2-40B4-BE49-F238E27FC236}">
                <a16:creationId xmlns:a16="http://schemas.microsoft.com/office/drawing/2014/main" id="{396C6EE7-27C6-41A2-AE20-68659E890333}"/>
              </a:ext>
            </a:extLst>
          </p:cNvPr>
          <p:cNvSpPr txBox="1"/>
          <p:nvPr/>
        </p:nvSpPr>
        <p:spPr>
          <a:xfrm>
            <a:off x="267300" y="3182044"/>
            <a:ext cx="2510624" cy="3539430"/>
          </a:xfrm>
          <a:prstGeom prst="rect">
            <a:avLst/>
          </a:prstGeom>
          <a:noFill/>
        </p:spPr>
        <p:txBody>
          <a:bodyPr wrap="none" rtlCol="0">
            <a:spAutoFit/>
          </a:bodyPr>
          <a:lstStyle/>
          <a:p>
            <a:r>
              <a:rPr lang="en-US" altLang="zh-TW" sz="1000" b="1" dirty="0">
                <a:latin typeface="Times New Roman" panose="02020603050405020304" pitchFamily="18" charset="0"/>
                <a:cs typeface="Times New Roman" panose="02020603050405020304" pitchFamily="18" charset="0"/>
              </a:rPr>
              <a:t>Sign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s_round_0_in : </a:t>
            </a:r>
          </a:p>
          <a:p>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s_round_1_in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round_0:0],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[8-1:0]}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s_round_2_in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round_1:0],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[16-1:0]}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s_round_3_in : </a:t>
            </a:r>
          </a:p>
          <a:p>
            <a:r>
              <a:rPr lang="en-US" altLang="zh-TW" sz="800" dirty="0">
                <a:latin typeface="Times New Roman" panose="02020603050405020304" pitchFamily="18" charset="0"/>
                <a:cs typeface="Times New Roman" panose="02020603050405020304" pitchFamily="18" charset="0"/>
              </a:rPr>
              <a:t>{</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round_2:0],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[24-1:0]}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s_round_4_in : </a:t>
            </a:r>
          </a:p>
          <a:p>
            <a:r>
              <a:rPr lang="en-US" altLang="zh-TW" sz="800" dirty="0">
                <a:latin typeface="Times New Roman" panose="02020603050405020304" pitchFamily="18" charset="0"/>
                <a:cs typeface="Times New Roman" panose="02020603050405020304" pitchFamily="18" charset="0"/>
              </a:rPr>
              <a:t>{792'd0,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[255:0],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[32-1:0]}: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st_round_0_in : </a:t>
            </a:r>
          </a:p>
          <a:p>
            <a:r>
              <a:rPr lang="en-US" altLang="zh-TW" sz="800" dirty="0">
                <a:latin typeface="Times New Roman" panose="02020603050405020304" pitchFamily="18" charset="0"/>
                <a:cs typeface="Times New Roman" panose="02020603050405020304" pitchFamily="18" charset="0"/>
              </a:rPr>
              <a:t>{{(32 - 8){1'b0}},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1088 - 8]}</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st_round_1_in : </a:t>
            </a:r>
          </a:p>
          <a:p>
            <a:r>
              <a:rPr lang="en-US" altLang="zh-TW" sz="800" dirty="0">
                <a:latin typeface="Times New Roman" panose="02020603050405020304" pitchFamily="18" charset="0"/>
                <a:cs typeface="Times New Roman" panose="02020603050405020304" pitchFamily="18" charset="0"/>
              </a:rPr>
              <a:t>{{(32 - 16){1'b0}},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1088 - 16]}</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st_round_2_in : </a:t>
            </a:r>
          </a:p>
          <a:p>
            <a:r>
              <a:rPr lang="en-US" altLang="zh-TW" sz="800" dirty="0">
                <a:latin typeface="Times New Roman" panose="02020603050405020304" pitchFamily="18" charset="0"/>
                <a:cs typeface="Times New Roman" panose="02020603050405020304" pitchFamily="18" charset="0"/>
              </a:rPr>
              <a:t>{{(32 - 24){1'b0}},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1088 - 24]}</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st_round_3_in : </a:t>
            </a:r>
          </a:p>
          <a:p>
            <a:r>
              <a:rPr lang="en-US" altLang="zh-TW" sz="800" dirty="0">
                <a:latin typeface="Times New Roman" panose="02020603050405020304" pitchFamily="18" charset="0"/>
                <a:cs typeface="Times New Roman" panose="02020603050405020304" pitchFamily="18" charset="0"/>
              </a:rPr>
              <a:t>{{(32 - 32){1'b0}},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1088 - 32]}</a:t>
            </a:r>
            <a:endParaRPr lang="zh-TW" altLang="en-US" sz="8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B68F2A3-9E3C-4A86-8E72-46C990E45C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6041" y="719475"/>
            <a:ext cx="8640000" cy="6045000"/>
          </a:xfrm>
          <a:prstGeom prst="rect">
            <a:avLst/>
          </a:prstGeom>
        </p:spPr>
      </p:pic>
    </p:spTree>
    <p:extLst>
      <p:ext uri="{BB962C8B-B14F-4D97-AF65-F5344CB8AC3E}">
        <p14:creationId xmlns:p14="http://schemas.microsoft.com/office/powerpoint/2010/main" val="140353166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3047968941"/>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addr_y0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181729128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84</a:t>
            </a:fld>
            <a:endParaRPr lang="zh-CN" altLang="en-US" dirty="0"/>
          </a:p>
        </p:txBody>
      </p:sp>
      <p:pic>
        <p:nvPicPr>
          <p:cNvPr id="4" name="圖片 3">
            <a:extLst>
              <a:ext uri="{FF2B5EF4-FFF2-40B4-BE49-F238E27FC236}">
                <a16:creationId xmlns:a16="http://schemas.microsoft.com/office/drawing/2014/main" id="{217695E9-BBCD-46A1-A9D9-2F9ADACC993A}"/>
              </a:ext>
            </a:extLst>
          </p:cNvPr>
          <p:cNvPicPr>
            <a:picLocks noChangeAspect="1"/>
          </p:cNvPicPr>
          <p:nvPr/>
        </p:nvPicPr>
        <p:blipFill>
          <a:blip r:embed="rId3"/>
          <a:stretch>
            <a:fillRect/>
          </a:stretch>
        </p:blipFill>
        <p:spPr>
          <a:xfrm>
            <a:off x="336000" y="1620143"/>
            <a:ext cx="11520000" cy="3617714"/>
          </a:xfrm>
          <a:prstGeom prst="rect">
            <a:avLst/>
          </a:prstGeom>
        </p:spPr>
      </p:pic>
    </p:spTree>
    <p:extLst>
      <p:ext uri="{BB962C8B-B14F-4D97-AF65-F5344CB8AC3E}">
        <p14:creationId xmlns:p14="http://schemas.microsoft.com/office/powerpoint/2010/main" val="153514379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challenge </a:t>
            </a:r>
            <a:r>
              <a:rPr lang="zh-TW" altLang="en-US" dirty="0">
                <a:latin typeface="Times New Roman" panose="02020603050405020304" pitchFamily="18" charset="0"/>
                <a:cs typeface="Times New Roman" panose="02020603050405020304" pitchFamily="18" charset="0"/>
              </a:rPr>
              <a:t>𝑐</a:t>
            </a:r>
            <a:r>
              <a:rPr lang="en-US" altLang="zh-TW" dirty="0">
                <a:latin typeface="Times New Roman" panose="02020603050405020304" pitchFamily="18" charset="0"/>
                <a:cs typeface="Times New Roman" panose="02020603050405020304" pitchFamily="18" charset="0"/>
              </a:rPr>
              <a:t>c based on the commitment </a:t>
            </a:r>
            <a:r>
              <a:rPr lang="zh-TW" altLang="en-US" dirty="0">
                <a:latin typeface="Times New Roman" panose="02020603050405020304" pitchFamily="18" charset="0"/>
                <a:cs typeface="Times New Roman" panose="02020603050405020304" pitchFamily="18" charset="0"/>
              </a:rPr>
              <a:t>𝑤</a:t>
            </a:r>
            <a:r>
              <a:rPr lang="en-US" altLang="zh-TW" dirty="0">
                <a:latin typeface="Times New Roman" panose="02020603050405020304" pitchFamily="18" charset="0"/>
                <a:cs typeface="Times New Roman" panose="02020603050405020304" pitchFamily="18" charset="0"/>
              </a:rPr>
              <a:t>1 and the message to be signed, represented by </a:t>
            </a:r>
            <a:r>
              <a:rPr lang="zh-TW" altLang="en-US" dirty="0">
                <a:latin typeface="Times New Roman" panose="02020603050405020304" pitchFamily="18" charset="0"/>
                <a:cs typeface="Times New Roman" panose="02020603050405020304" pitchFamily="18" charset="0"/>
              </a:rPr>
              <a:t>𝜇</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SIB_mode</a:t>
            </a:r>
            <a:r>
              <a:rPr lang="en-US" altLang="zh-TW" dirty="0">
                <a:latin typeface="Times New Roman" panose="02020603050405020304" pitchFamily="18" charset="0"/>
                <a:cs typeface="Times New Roman" panose="02020603050405020304" pitchFamily="18" charset="0"/>
              </a:rPr>
              <a:t> (3)</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c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58A20B5C-429C-4042-A709-F60FB643FC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59039"/>
            <a:ext cx="6480000" cy="3490659"/>
          </a:xfrm>
          <a:prstGeom prst="rect">
            <a:avLst/>
          </a:prstGeom>
        </p:spPr>
      </p:pic>
    </p:spTree>
    <p:extLst>
      <p:ext uri="{BB962C8B-B14F-4D97-AF65-F5344CB8AC3E}">
        <p14:creationId xmlns:p14="http://schemas.microsoft.com/office/powerpoint/2010/main" val="37536398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86</a:t>
            </a:fld>
            <a:endParaRPr lang="zh-CN" altLang="en-US" dirty="0"/>
          </a:p>
        </p:txBody>
      </p:sp>
      <p:pic>
        <p:nvPicPr>
          <p:cNvPr id="13" name="圖片 12">
            <a:extLst>
              <a:ext uri="{FF2B5EF4-FFF2-40B4-BE49-F238E27FC236}">
                <a16:creationId xmlns:a16="http://schemas.microsoft.com/office/drawing/2014/main" id="{7DEB79C6-689D-4A21-9ED8-951A70AD5733}"/>
              </a:ext>
            </a:extLst>
          </p:cNvPr>
          <p:cNvPicPr>
            <a:picLocks noChangeAspect="1"/>
          </p:cNvPicPr>
          <p:nvPr/>
        </p:nvPicPr>
        <p:blipFill>
          <a:blip r:embed="rId3"/>
          <a:stretch>
            <a:fillRect/>
          </a:stretch>
        </p:blipFill>
        <p:spPr>
          <a:xfrm>
            <a:off x="1389993" y="804594"/>
            <a:ext cx="9412013" cy="5572903"/>
          </a:xfrm>
          <a:prstGeom prst="rect">
            <a:avLst/>
          </a:prstGeom>
        </p:spPr>
      </p:pic>
    </p:spTree>
    <p:extLst>
      <p:ext uri="{BB962C8B-B14F-4D97-AF65-F5344CB8AC3E}">
        <p14:creationId xmlns:p14="http://schemas.microsoft.com/office/powerpoint/2010/main" val="18285946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pic>
        <p:nvPicPr>
          <p:cNvPr id="14" name="圖片 13">
            <a:extLst>
              <a:ext uri="{FF2B5EF4-FFF2-40B4-BE49-F238E27FC236}">
                <a16:creationId xmlns:a16="http://schemas.microsoft.com/office/drawing/2014/main" id="{9A6D0E5F-A1EB-47D0-AF66-EE9156DC823A}"/>
              </a:ext>
            </a:extLst>
          </p:cNvPr>
          <p:cNvPicPr>
            <a:picLocks noChangeAspect="1"/>
          </p:cNvPicPr>
          <p:nvPr/>
        </p:nvPicPr>
        <p:blipFill>
          <a:blip r:embed="rId3"/>
          <a:stretch>
            <a:fillRect/>
          </a:stretch>
        </p:blipFill>
        <p:spPr>
          <a:xfrm>
            <a:off x="854390" y="1230078"/>
            <a:ext cx="3093726" cy="4103921"/>
          </a:xfrm>
          <a:prstGeom prst="rect">
            <a:avLst/>
          </a:prstGeom>
        </p:spPr>
      </p:pic>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87</a:t>
            </a:fld>
            <a:endParaRPr lang="zh-CN" altLang="en-US" dirty="0"/>
          </a:p>
        </p:txBody>
      </p:sp>
      <p:pic>
        <p:nvPicPr>
          <p:cNvPr id="4" name="圖片 3">
            <a:extLst>
              <a:ext uri="{FF2B5EF4-FFF2-40B4-BE49-F238E27FC236}">
                <a16:creationId xmlns:a16="http://schemas.microsoft.com/office/drawing/2014/main" id="{E28812A8-2274-4E38-901D-99764E7FEE2E}"/>
              </a:ext>
            </a:extLst>
          </p:cNvPr>
          <p:cNvPicPr>
            <a:picLocks noChangeAspect="1"/>
          </p:cNvPicPr>
          <p:nvPr/>
        </p:nvPicPr>
        <p:blipFill>
          <a:blip r:embed="rId4"/>
          <a:stretch>
            <a:fillRect/>
          </a:stretch>
        </p:blipFill>
        <p:spPr>
          <a:xfrm>
            <a:off x="4762049" y="971347"/>
            <a:ext cx="6716519" cy="5114050"/>
          </a:xfrm>
          <a:prstGeom prst="rect">
            <a:avLst/>
          </a:prstGeom>
        </p:spPr>
      </p:pic>
      <p:sp>
        <p:nvSpPr>
          <p:cNvPr id="5" name="矩形 4">
            <a:extLst>
              <a:ext uri="{FF2B5EF4-FFF2-40B4-BE49-F238E27FC236}">
                <a16:creationId xmlns:a16="http://schemas.microsoft.com/office/drawing/2014/main" id="{AE4B2BC1-F1AF-4486-B8D6-5114DB327F84}"/>
              </a:ext>
            </a:extLst>
          </p:cNvPr>
          <p:cNvSpPr/>
          <p:nvPr/>
        </p:nvSpPr>
        <p:spPr>
          <a:xfrm>
            <a:off x="8564880" y="4551045"/>
            <a:ext cx="2047240" cy="960756"/>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2B84158B-D689-42DB-9898-97C262A6AF30}"/>
              </a:ext>
            </a:extLst>
          </p:cNvPr>
          <p:cNvSpPr/>
          <p:nvPr/>
        </p:nvSpPr>
        <p:spPr>
          <a:xfrm>
            <a:off x="8639174" y="4293870"/>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8A3778DE-16A1-4ECB-8EDD-59AC724BDECE}"/>
              </a:ext>
            </a:extLst>
          </p:cNvPr>
          <p:cNvSpPr/>
          <p:nvPr/>
        </p:nvSpPr>
        <p:spPr>
          <a:xfrm>
            <a:off x="7840908" y="2824921"/>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a:extLst>
              <a:ext uri="{FF2B5EF4-FFF2-40B4-BE49-F238E27FC236}">
                <a16:creationId xmlns:a16="http://schemas.microsoft.com/office/drawing/2014/main" id="{869B2466-9BA2-4F01-9111-7F559E0EFFFD}"/>
              </a:ext>
            </a:extLst>
          </p:cNvPr>
          <p:cNvSpPr/>
          <p:nvPr/>
        </p:nvSpPr>
        <p:spPr>
          <a:xfrm>
            <a:off x="1714428" y="2448560"/>
            <a:ext cx="1516452" cy="304359"/>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a16="http://schemas.microsoft.com/office/drawing/2014/main" id="{26DDABB2-9D3B-4C05-B597-1A0FC6C37431}"/>
              </a:ext>
            </a:extLst>
          </p:cNvPr>
          <p:cNvSpPr/>
          <p:nvPr/>
        </p:nvSpPr>
        <p:spPr>
          <a:xfrm>
            <a:off x="1714428" y="418678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18389C38-8A73-4E28-9687-272B4CFD511A}"/>
              </a:ext>
            </a:extLst>
          </p:cNvPr>
          <p:cNvSpPr/>
          <p:nvPr/>
        </p:nvSpPr>
        <p:spPr>
          <a:xfrm>
            <a:off x="1714428" y="493205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C88AA101-43C4-4CD1-B43A-5093C5812BC5}"/>
              </a:ext>
            </a:extLst>
          </p:cNvPr>
          <p:cNvSpPr/>
          <p:nvPr/>
        </p:nvSpPr>
        <p:spPr>
          <a:xfrm>
            <a:off x="8639174" y="3810952"/>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23">
            <a:extLst>
              <a:ext uri="{FF2B5EF4-FFF2-40B4-BE49-F238E27FC236}">
                <a16:creationId xmlns:a16="http://schemas.microsoft.com/office/drawing/2014/main" id="{9804ED6D-107D-4CBF-A96A-F529CA274D57}"/>
              </a:ext>
            </a:extLst>
          </p:cNvPr>
          <p:cNvSpPr/>
          <p:nvPr/>
        </p:nvSpPr>
        <p:spPr>
          <a:xfrm>
            <a:off x="8639174" y="5526085"/>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5" name="接點: 弧形 24">
            <a:extLst>
              <a:ext uri="{FF2B5EF4-FFF2-40B4-BE49-F238E27FC236}">
                <a16:creationId xmlns:a16="http://schemas.microsoft.com/office/drawing/2014/main" id="{A9C6B377-90FB-4DCF-929C-431BC9218184}"/>
              </a:ext>
            </a:extLst>
          </p:cNvPr>
          <p:cNvCxnSpPr>
            <a:stCxn id="24" idx="1"/>
            <a:endCxn id="23" idx="1"/>
          </p:cNvCxnSpPr>
          <p:nvPr/>
        </p:nvCxnSpPr>
        <p:spPr>
          <a:xfrm rot="10800000">
            <a:off x="8639174" y="3930016"/>
            <a:ext cx="12700" cy="1715133"/>
          </a:xfrm>
          <a:prstGeom prst="curvedConnector3">
            <a:avLst>
              <a:gd name="adj1" fmla="val 1800000"/>
            </a:avLst>
          </a:prstGeom>
          <a:ln w="12700">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接點: 弧形 26">
            <a:extLst>
              <a:ext uri="{FF2B5EF4-FFF2-40B4-BE49-F238E27FC236}">
                <a16:creationId xmlns:a16="http://schemas.microsoft.com/office/drawing/2014/main" id="{C34F95EC-C87C-428E-A5A4-599C5F60E127}"/>
              </a:ext>
            </a:extLst>
          </p:cNvPr>
          <p:cNvCxnSpPr>
            <a:stCxn id="11" idx="3"/>
            <a:endCxn id="10" idx="3"/>
          </p:cNvCxnSpPr>
          <p:nvPr/>
        </p:nvCxnSpPr>
        <p:spPr>
          <a:xfrm>
            <a:off x="8650534" y="2943984"/>
            <a:ext cx="798266" cy="1468949"/>
          </a:xfrm>
          <a:prstGeom prst="curvedConnector3">
            <a:avLst>
              <a:gd name="adj1" fmla="val 128637"/>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6809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88</a:t>
            </a:fld>
            <a:endParaRPr lang="zh-CN" altLang="en-US" dirty="0"/>
          </a:p>
        </p:txBody>
      </p:sp>
      <p:pic>
        <p:nvPicPr>
          <p:cNvPr id="10" name="圖片 9">
            <a:extLst>
              <a:ext uri="{FF2B5EF4-FFF2-40B4-BE49-F238E27FC236}">
                <a16:creationId xmlns:a16="http://schemas.microsoft.com/office/drawing/2014/main" id="{26AAE8D0-35B0-474A-B8E9-87794EFB01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46424" y="1041700"/>
            <a:ext cx="7402376" cy="4917140"/>
          </a:xfrm>
          <a:prstGeom prst="rect">
            <a:avLst/>
          </a:prstGeom>
        </p:spPr>
      </p:pic>
    </p:spTree>
    <p:extLst>
      <p:ext uri="{BB962C8B-B14F-4D97-AF65-F5344CB8AC3E}">
        <p14:creationId xmlns:p14="http://schemas.microsoft.com/office/powerpoint/2010/main" val="29235056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89</a:t>
            </a:fld>
            <a:endParaRPr lang="zh-CN" altLang="en-US" dirty="0"/>
          </a:p>
        </p:txBody>
      </p:sp>
      <p:pic>
        <p:nvPicPr>
          <p:cNvPr id="5" name="圖片 4">
            <a:extLst>
              <a:ext uri="{FF2B5EF4-FFF2-40B4-BE49-F238E27FC236}">
                <a16:creationId xmlns:a16="http://schemas.microsoft.com/office/drawing/2014/main" id="{4358B9D5-E2A2-4B93-B57E-E855C27DF8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000" y="851295"/>
            <a:ext cx="10080000" cy="5687340"/>
          </a:xfrm>
          <a:prstGeom prst="rect">
            <a:avLst/>
          </a:prstGeom>
        </p:spPr>
      </p:pic>
    </p:spTree>
    <p:extLst>
      <p:ext uri="{BB962C8B-B14F-4D97-AF65-F5344CB8AC3E}">
        <p14:creationId xmlns:p14="http://schemas.microsoft.com/office/powerpoint/2010/main" val="4157483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90</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84929869"/>
              </p:ext>
            </p:extLst>
          </p:nvPr>
        </p:nvGraphicFramePr>
        <p:xfrm>
          <a:off x="1602712" y="793479"/>
          <a:ext cx="8986576" cy="5271042"/>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ci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addr_ci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addr_cj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15201915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91</a:t>
            </a:fld>
            <a:endParaRPr lang="zh-CN" altLang="en-US" dirty="0"/>
          </a:p>
        </p:txBody>
      </p:sp>
      <p:pic>
        <p:nvPicPr>
          <p:cNvPr id="3" name="圖片 2">
            <a:extLst>
              <a:ext uri="{FF2B5EF4-FFF2-40B4-BE49-F238E27FC236}">
                <a16:creationId xmlns:a16="http://schemas.microsoft.com/office/drawing/2014/main" id="{7E20EB6A-A8FC-4792-B4CC-13EBB46C25D1}"/>
              </a:ext>
            </a:extLst>
          </p:cNvPr>
          <p:cNvPicPr>
            <a:picLocks noChangeAspect="1"/>
          </p:cNvPicPr>
          <p:nvPr/>
        </p:nvPicPr>
        <p:blipFill>
          <a:blip r:embed="rId3"/>
          <a:stretch>
            <a:fillRect/>
          </a:stretch>
        </p:blipFill>
        <p:spPr>
          <a:xfrm>
            <a:off x="720898" y="1141820"/>
            <a:ext cx="10800000" cy="4574359"/>
          </a:xfrm>
          <a:prstGeom prst="rect">
            <a:avLst/>
          </a:prstGeom>
        </p:spPr>
      </p:pic>
    </p:spTree>
    <p:extLst>
      <p:ext uri="{BB962C8B-B14F-4D97-AF65-F5344CB8AC3E}">
        <p14:creationId xmlns:p14="http://schemas.microsoft.com/office/powerpoint/2010/main" val="37471569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454461" cy="400110"/>
            <a:chOff x="568442" y="319364"/>
            <a:chExt cx="34544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3569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How to Use a Testing Platform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92</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6101927"/>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Folder Structure :</a:t>
            </a:r>
            <a:br>
              <a:rPr lang="en-US" altLang="zh-TW" dirty="0">
                <a:latin typeface="Times New Roman" panose="02020603050405020304" pitchFamily="18" charset="0"/>
                <a:cs typeface="Times New Roman" panose="02020603050405020304" pitchFamily="18" charset="0"/>
              </a:rPr>
            </a:br>
            <a:r>
              <a:rPr lang="en-US" altLang="zh-TW" dirty="0" err="1">
                <a:latin typeface="Times New Roman" panose="02020603050405020304" pitchFamily="18" charset="0"/>
                <a:cs typeface="Times New Roman" panose="02020603050405020304" pitchFamily="18" charset="0"/>
              </a:rPr>
              <a:t>ML_DSA_syn</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rPr>
              <a:t>Module_Test_py</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module_name</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(ex.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ExpandA</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SampleInBall</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File :</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test data from ML_DSA_44_excellent_final_clean.py</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Compare with the Memory storage results in the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module_name_testbench_test_code.txt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Verilog for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testing from module_name.py</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sym typeface="Wingdings" panose="05000000000000000000" pitchFamily="2" charset="2"/>
              </a:rPr>
              <a:t>module_name.py  Main test Python file</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EB67576-E41E-4065-87FA-9883B3392C24}"/>
              </a:ext>
            </a:extLst>
          </p:cNvPr>
          <p:cNvPicPr>
            <a:picLocks noChangeAspect="1"/>
          </p:cNvPicPr>
          <p:nvPr/>
        </p:nvPicPr>
        <p:blipFill>
          <a:blip r:embed="rId3"/>
          <a:stretch>
            <a:fillRect/>
          </a:stretch>
        </p:blipFill>
        <p:spPr>
          <a:xfrm>
            <a:off x="1102191" y="5083949"/>
            <a:ext cx="3864448" cy="1424880"/>
          </a:xfrm>
          <a:prstGeom prst="rect">
            <a:avLst/>
          </a:prstGeom>
        </p:spPr>
      </p:pic>
      <p:pic>
        <p:nvPicPr>
          <p:cNvPr id="5" name="圖片 4">
            <a:extLst>
              <a:ext uri="{FF2B5EF4-FFF2-40B4-BE49-F238E27FC236}">
                <a16:creationId xmlns:a16="http://schemas.microsoft.com/office/drawing/2014/main" id="{5CA79DFE-A2D5-4F35-82FB-48AB9ACB7247}"/>
              </a:ext>
            </a:extLst>
          </p:cNvPr>
          <p:cNvPicPr>
            <a:picLocks noChangeAspect="1"/>
          </p:cNvPicPr>
          <p:nvPr/>
        </p:nvPicPr>
        <p:blipFill>
          <a:blip r:embed="rId4"/>
          <a:stretch>
            <a:fillRect/>
          </a:stretch>
        </p:blipFill>
        <p:spPr>
          <a:xfrm>
            <a:off x="5178955" y="5021932"/>
            <a:ext cx="1502771" cy="1486897"/>
          </a:xfrm>
          <a:prstGeom prst="rect">
            <a:avLst/>
          </a:prstGeom>
        </p:spPr>
      </p:pic>
      <p:pic>
        <p:nvPicPr>
          <p:cNvPr id="6" name="圖片 5">
            <a:extLst>
              <a:ext uri="{FF2B5EF4-FFF2-40B4-BE49-F238E27FC236}">
                <a16:creationId xmlns:a16="http://schemas.microsoft.com/office/drawing/2014/main" id="{4F78CE25-0DBC-4A3C-A558-1D8BF4C90F84}"/>
              </a:ext>
            </a:extLst>
          </p:cNvPr>
          <p:cNvPicPr>
            <a:picLocks noChangeAspect="1"/>
          </p:cNvPicPr>
          <p:nvPr/>
        </p:nvPicPr>
        <p:blipFill>
          <a:blip r:embed="rId5"/>
          <a:stretch>
            <a:fillRect/>
          </a:stretch>
        </p:blipFill>
        <p:spPr>
          <a:xfrm>
            <a:off x="6894042" y="4955356"/>
            <a:ext cx="2182372" cy="1553473"/>
          </a:xfrm>
          <a:prstGeom prst="rect">
            <a:avLst/>
          </a:prstGeom>
        </p:spPr>
      </p:pic>
      <p:pic>
        <p:nvPicPr>
          <p:cNvPr id="8" name="圖片 7">
            <a:extLst>
              <a:ext uri="{FF2B5EF4-FFF2-40B4-BE49-F238E27FC236}">
                <a16:creationId xmlns:a16="http://schemas.microsoft.com/office/drawing/2014/main" id="{D5248A2A-7C15-4700-A2F5-5F6624D5709C}"/>
              </a:ext>
            </a:extLst>
          </p:cNvPr>
          <p:cNvPicPr>
            <a:picLocks noChangeAspect="1"/>
          </p:cNvPicPr>
          <p:nvPr/>
        </p:nvPicPr>
        <p:blipFill>
          <a:blip r:embed="rId6"/>
          <a:stretch>
            <a:fillRect/>
          </a:stretch>
        </p:blipFill>
        <p:spPr>
          <a:xfrm>
            <a:off x="9288730" y="4576852"/>
            <a:ext cx="2182372" cy="1902448"/>
          </a:xfrm>
          <a:prstGeom prst="rect">
            <a:avLst/>
          </a:prstGeom>
        </p:spPr>
      </p:pic>
    </p:spTree>
    <p:extLst>
      <p:ext uri="{BB962C8B-B14F-4D97-AF65-F5344CB8AC3E}">
        <p14:creationId xmlns:p14="http://schemas.microsoft.com/office/powerpoint/2010/main" val="169051430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Future Optimization</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93</a:t>
            </a:fld>
            <a:endParaRPr lang="zh-CN" altLang="en-US" dirty="0"/>
          </a:p>
        </p:txBody>
      </p:sp>
    </p:spTree>
    <p:extLst>
      <p:ext uri="{BB962C8B-B14F-4D97-AF65-F5344CB8AC3E}">
        <p14:creationId xmlns:p14="http://schemas.microsoft.com/office/powerpoint/2010/main" val="210113574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908957" cy="400110"/>
            <a:chOff x="568442" y="319364"/>
            <a:chExt cx="90895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8114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94</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When the Sampler is activated, after the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 is received by the Sampler (equivalent to the Sampler receiving a pulse signal of </a:t>
            </a:r>
            <a:r>
              <a:rPr lang="en-US" altLang="zh-TW" dirty="0" err="1">
                <a:latin typeface="Times New Roman" panose="02020603050405020304" pitchFamily="18" charset="0"/>
                <a:cs typeface="Times New Roman" panose="02020603050405020304" pitchFamily="18" charset="0"/>
              </a:rPr>
              <a:t>sampler_in_ready</a:t>
            </a:r>
            <a:r>
              <a:rPr lang="en-US" altLang="zh-TW" dirty="0">
                <a:latin typeface="Times New Roman" panose="02020603050405020304" pitchFamily="18" charset="0"/>
                <a:cs typeface="Times New Roman" panose="02020603050405020304" pitchFamily="18" charset="0"/>
              </a:rPr>
              <a:t>), it immediately performs the squeeze operation. Upon receiving the squeeze signal, it can instantly transmit the valid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68710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134979" cy="400110"/>
            <a:chOff x="568442" y="319364"/>
            <a:chExt cx="113497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0374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95</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Integrate the four sub-modules of the Sampler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multiplexers used with a right shift register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 (</a:t>
            </a:r>
            <a:r>
              <a:rPr lang="en-US" altLang="zh-TW" dirty="0" err="1">
                <a:latin typeface="Times New Roman" panose="02020603050405020304" pitchFamily="18" charset="0"/>
                <a:cs typeface="Times New Roman" panose="02020603050405020304" pitchFamily="18" charset="0"/>
              </a:rPr>
              <a:t>ExpandS</a:t>
            </a:r>
            <a:r>
              <a:rPr lang="en-US" altLang="zh-TW" dirty="0">
                <a:latin typeface="Times New Roman" panose="02020603050405020304" pitchFamily="18" charset="0"/>
                <a:cs typeface="Times New Roman" panose="02020603050405020304" pitchFamily="18" charset="0"/>
              </a:rPr>
              <a:t>)</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32AF742D-8E5C-421F-807C-60296E485A76}"/>
              </a:ext>
            </a:extLst>
          </p:cNvPr>
          <p:cNvPicPr>
            <a:picLocks noChangeAspect="1"/>
          </p:cNvPicPr>
          <p:nvPr/>
        </p:nvPicPr>
        <p:blipFill>
          <a:blip r:embed="rId3"/>
          <a:stretch>
            <a:fillRect/>
          </a:stretch>
        </p:blipFill>
        <p:spPr>
          <a:xfrm>
            <a:off x="870179" y="3861077"/>
            <a:ext cx="5225821" cy="2786031"/>
          </a:xfrm>
          <a:prstGeom prst="rect">
            <a:avLst/>
          </a:prstGeom>
        </p:spPr>
      </p:pic>
      <p:pic>
        <p:nvPicPr>
          <p:cNvPr id="9" name="圖片 8">
            <a:extLst>
              <a:ext uri="{FF2B5EF4-FFF2-40B4-BE49-F238E27FC236}">
                <a16:creationId xmlns:a16="http://schemas.microsoft.com/office/drawing/2014/main" id="{51BD2A82-210C-43CA-B2B2-3D9F5F02D854}"/>
              </a:ext>
            </a:extLst>
          </p:cNvPr>
          <p:cNvPicPr>
            <a:picLocks noChangeAspect="1"/>
          </p:cNvPicPr>
          <p:nvPr/>
        </p:nvPicPr>
        <p:blipFill>
          <a:blip r:embed="rId4"/>
          <a:stretch>
            <a:fillRect/>
          </a:stretch>
        </p:blipFill>
        <p:spPr>
          <a:xfrm>
            <a:off x="6784647" y="3861077"/>
            <a:ext cx="3935270" cy="2786031"/>
          </a:xfrm>
          <a:prstGeom prst="rect">
            <a:avLst/>
          </a:prstGeom>
        </p:spPr>
      </p:pic>
    </p:spTree>
    <p:extLst>
      <p:ext uri="{BB962C8B-B14F-4D97-AF65-F5344CB8AC3E}">
        <p14:creationId xmlns:p14="http://schemas.microsoft.com/office/powerpoint/2010/main" val="235575015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4742" cy="400110"/>
            <a:chOff x="568442" y="319364"/>
            <a:chExt cx="143474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37226"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Data_Mem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96</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03176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97</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373303168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98</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99</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24634</TotalTime>
  <Words>14850</Words>
  <Application>Microsoft Office PowerPoint</Application>
  <PresentationFormat>寬螢幕</PresentationFormat>
  <Paragraphs>6406</Paragraphs>
  <Slides>103</Slides>
  <Notes>103</Notes>
  <HiddenSlides>3</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103</vt:i4>
      </vt:variant>
    </vt:vector>
  </HeadingPairs>
  <TitlesOfParts>
    <vt:vector size="119" baseType="lpstr">
      <vt:lpstr>-apple-system</vt:lpstr>
      <vt:lpstr>Microsoft YaHei</vt:lpstr>
      <vt:lpstr>Microsoft YaHei</vt:lpstr>
      <vt:lpstr>Roboto</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326</cp:revision>
  <dcterms:created xsi:type="dcterms:W3CDTF">2015-05-05T08:02:14Z</dcterms:created>
  <dcterms:modified xsi:type="dcterms:W3CDTF">2025-02-13T20:48:14Z</dcterms:modified>
</cp:coreProperties>
</file>

<file path=docProps/thumbnail.jpeg>
</file>